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14"/>
  </p:notesMasterIdLst>
  <p:handoutMasterIdLst>
    <p:handoutMasterId r:id="rId15"/>
  </p:handoutMasterIdLst>
  <p:sldIdLst>
    <p:sldId id="446" r:id="rId5"/>
    <p:sldId id="770" r:id="rId6"/>
    <p:sldId id="5572" r:id="rId7"/>
    <p:sldId id="5565" r:id="rId8"/>
    <p:sldId id="5568" r:id="rId9"/>
    <p:sldId id="449" r:id="rId10"/>
    <p:sldId id="769" r:id="rId11"/>
    <p:sldId id="5567" r:id="rId12"/>
    <p:sldId id="265" r:id="rId13"/>
  </p:sldIdLst>
  <p:sldSz cx="9144000" cy="5143500" type="screen16x9"/>
  <p:notesSz cx="6858000" cy="9144000"/>
  <p:custDataLst>
    <p:tags r:id="rId1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C1C32-A519-D3A8-33D8-409B1465E9C8}" v="1" dt="2020-05-19T15:53:15.416"/>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4"/>
    <p:restoredTop sz="94679"/>
  </p:normalViewPr>
  <p:slideViewPr>
    <p:cSldViewPr snapToGrid="0">
      <p:cViewPr varScale="1">
        <p:scale>
          <a:sx n="208" d="100"/>
          <a:sy n="208" d="100"/>
        </p:scale>
        <p:origin x="296" y="240"/>
      </p:cViewPr>
      <p:guideLst>
        <p:guide pos="3144"/>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7/25/22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7/25/22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If your use case applies to </a:t>
            </a:r>
            <a:r>
              <a:rPr lang="en-US" err="1"/>
              <a:t>morer</a:t>
            </a:r>
            <a:r>
              <a:rPr lang="en-US"/>
              <a:t> than one or even all industries please keep all the industries and BOLD the industry where the </a:t>
            </a:r>
            <a:r>
              <a:rPr lang="en-US" err="1"/>
              <a:t>PoV</a:t>
            </a:r>
            <a:r>
              <a:rPr lang="en-US"/>
              <a:t> fits. </a:t>
            </a:r>
          </a:p>
          <a:p>
            <a:endParaRPr lang="en-US"/>
          </a:p>
          <a:p>
            <a:r>
              <a:rPr lang="en-US" sz="1200" b="0" i="0" kern="1200">
                <a:solidFill>
                  <a:schemeClr val="tx1"/>
                </a:solidFill>
                <a:effectLst/>
                <a:latin typeface="+mn-lt"/>
                <a:ea typeface="ＭＳ Ｐゴシック" charset="0"/>
                <a:cs typeface="ＭＳ Ｐゴシック" charset="0"/>
              </a:rPr>
              <a:t>Smart City/Health Care/Industry and Manufacturing/Hospitality/Education/Retail/Utilities/Logistics/Professional Services/Public Sector/Service Provider</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For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applies the same : if there is just one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delete others, and bold the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 Safe and Security/Operations Automation/Human Resources/Operation Analytics</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Please only keep the Architectural Plays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Architectural Play :  Enterprise / Data Center / Security / Collaboration / Service Provider</a:t>
            </a:r>
          </a:p>
          <a:p>
            <a:endParaRPr lang="en-US" sz="1200" b="0" i="0" kern="1200">
              <a:solidFill>
                <a:schemeClr val="tx1"/>
              </a:solidFill>
              <a:effectLst/>
              <a:latin typeface="+mn-lt"/>
              <a:ea typeface="ＭＳ Ｐゴシック" charset="0"/>
              <a:cs typeface="ＭＳ Ｐゴシック" charset="0"/>
            </a:endParaRPr>
          </a:p>
          <a:p>
            <a:endParaRPr lang="en-US" sz="1200" b="0" i="0"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52079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341858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At the top Select a short name of the </a:t>
            </a:r>
            <a:r>
              <a:rPr lang="en-US" err="1"/>
              <a:t>PoV</a:t>
            </a:r>
            <a:r>
              <a:rPr lang="en-US"/>
              <a:t> naming product or products involved </a:t>
            </a:r>
          </a:p>
          <a:p>
            <a:endParaRPr lang="en-US"/>
          </a:p>
          <a:p>
            <a:r>
              <a:rPr lang="en-US"/>
              <a:t>Insert the logo f the customer when applies (if it is a general use case ignore the insert logo)</a:t>
            </a:r>
          </a:p>
          <a:p>
            <a:endParaRPr lang="en-US"/>
          </a:p>
          <a:p>
            <a:r>
              <a:rPr lang="en-US"/>
              <a:t>For Business Needs/Challenges : </a:t>
            </a:r>
          </a:p>
          <a:p>
            <a:endParaRPr lang="en-US"/>
          </a:p>
          <a:p>
            <a:r>
              <a:rPr lang="en-US"/>
              <a:t>For bullet Need : Write a small sentence that in an objective way to express the problem to solve when you refer to this problem, avoid to use technical words, uses business language as C-Level</a:t>
            </a:r>
          </a:p>
          <a:p>
            <a:r>
              <a:rPr lang="en-US"/>
              <a:t>For bullet Challenge : Write the main challenge and drawback the customer has to solve the problem (also avoid technical words, make a message in C-Level)</a:t>
            </a:r>
          </a:p>
          <a:p>
            <a:endParaRPr lang="en-US"/>
          </a:p>
          <a:p>
            <a:endParaRPr lang="en-US"/>
          </a:p>
          <a:p>
            <a:r>
              <a:rPr lang="en-US"/>
              <a:t>Solution : </a:t>
            </a:r>
          </a:p>
          <a:p>
            <a:endParaRPr lang="en-US"/>
          </a:p>
          <a:p>
            <a:r>
              <a:rPr lang="en-US"/>
              <a:t>Describe in a small sentence what is the solution about to deal with the problem referred, again, please avoid to uses technical words and use C-Level language</a:t>
            </a:r>
          </a:p>
          <a:p>
            <a:endParaRPr lang="en-US"/>
          </a:p>
          <a:p>
            <a:r>
              <a:rPr lang="en-US"/>
              <a:t>Business Outcomes:</a:t>
            </a:r>
          </a:p>
          <a:p>
            <a:endParaRPr lang="en-US"/>
          </a:p>
          <a:p>
            <a:r>
              <a:rPr lang="en-US" sz="1200">
                <a:solidFill>
                  <a:schemeClr val="bg2"/>
                </a:solidFill>
                <a:latin typeface="+mn-lt"/>
              </a:rPr>
              <a:t>Use small paragraph to show the benefits and gains with the solution explained above, please </a:t>
            </a:r>
            <a:r>
              <a:rPr lang="en-US" sz="1200" err="1">
                <a:solidFill>
                  <a:schemeClr val="bg2"/>
                </a:solidFill>
                <a:latin typeface="+mn-lt"/>
              </a:rPr>
              <a:t>avoide</a:t>
            </a:r>
            <a:r>
              <a:rPr lang="en-US" sz="1200">
                <a:solidFill>
                  <a:schemeClr val="bg2"/>
                </a:solidFill>
                <a:latin typeface="+mn-lt"/>
              </a:rPr>
              <a:t> to uses technical words and use C-Level language</a:t>
            </a:r>
          </a:p>
          <a:p>
            <a:endParaRPr lang="en-US" sz="1200">
              <a:solidFill>
                <a:schemeClr val="bg2"/>
              </a:solidFill>
              <a:latin typeface="+mn-lt"/>
            </a:endParaRP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81360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Use this slide to explain the story around your solution.  It is a prototype in high level point of view. Think about a explanation of your solution to an executive that does not know Cisco and deep dive technology</a:t>
            </a:r>
          </a:p>
          <a:p>
            <a:endParaRPr lang="en-US"/>
          </a:p>
          <a:p>
            <a:r>
              <a:rPr lang="en-US"/>
              <a:t>This slide it is also to share knowledge with a non-technical guy (like BDM or sales  or C-Level) what is the solution about and how will work .  You can do as many steps as you need to describe the main flow of the solution</a:t>
            </a:r>
          </a:p>
          <a:p>
            <a:endParaRPr lang="en-US"/>
          </a:p>
          <a:p>
            <a:r>
              <a:rPr lang="en-US"/>
              <a:t>LINK for Icons </a:t>
            </a:r>
            <a:r>
              <a:rPr lang="en-US">
                <a:hlinkClick r:id="rId3"/>
              </a:rPr>
              <a:t>https://www.flaticon.com/</a:t>
            </a:r>
            <a:endParaRPr lang="en-US"/>
          </a:p>
          <a:p>
            <a:endParaRPr lang="en-US"/>
          </a:p>
          <a:p>
            <a:endParaRPr lang="en-US"/>
          </a:p>
          <a:p>
            <a:endParaRPr lang="en-US"/>
          </a:p>
          <a:p>
            <a:r>
              <a:rPr lang="en-US"/>
              <a:t> </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15775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 From the side to the rest you can use all technical wording and reference from Cisco  APIs, integrations and tools </a:t>
            </a:r>
          </a:p>
          <a:p>
            <a:endParaRPr lang="en-US"/>
          </a:p>
          <a:p>
            <a:r>
              <a:rPr lang="en-US"/>
              <a:t>Please fill the slide thinking about technical people and the scope of this </a:t>
            </a:r>
            <a:r>
              <a:rPr lang="en-US" err="1"/>
              <a:t>PoV</a:t>
            </a:r>
            <a:r>
              <a:rPr lang="en-US"/>
              <a:t> (what it is cover from the solution proposed and if there is a limitation or need a special integration to be </a:t>
            </a:r>
            <a:r>
              <a:rPr lang="en-US" err="1"/>
              <a:t>awared</a:t>
            </a:r>
            <a:endParaRPr lang="en-US"/>
          </a:p>
          <a:p>
            <a:endParaRPr lang="en-US"/>
          </a:p>
          <a:p>
            <a:r>
              <a:rPr lang="en-US"/>
              <a:t>Align the bullet   </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i="1"/>
              <a:t>What are the benefits to the customer?</a:t>
            </a:r>
          </a:p>
          <a:p>
            <a:endParaRPr lang="en-US"/>
          </a:p>
          <a:p>
            <a:r>
              <a:rPr lang="en-US"/>
              <a:t>With the Business Outcomes that you explain in the business case slide. And also you can add technical benefits on this slide or future steps to be added later as following steps</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258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endParaRPr lang="en-US"/>
          </a:p>
          <a:p>
            <a:r>
              <a:rPr lang="en-US"/>
              <a:t>Describe the High level design and flow for the </a:t>
            </a:r>
            <a:r>
              <a:rPr lang="en-US" err="1"/>
              <a:t>PoV</a:t>
            </a:r>
            <a:r>
              <a:rPr lang="en-US"/>
              <a:t> and mentioned the tools used </a:t>
            </a:r>
          </a:p>
          <a:p>
            <a:endParaRPr lang="en-US"/>
          </a:p>
          <a:p>
            <a:r>
              <a:rPr lang="en-US"/>
              <a:t>Do not forget to add the link to </a:t>
            </a:r>
            <a:r>
              <a:rPr lang="en-US" err="1"/>
              <a:t>github</a:t>
            </a:r>
            <a:r>
              <a:rPr lang="en-US"/>
              <a:t> repository or other </a:t>
            </a:r>
            <a:r>
              <a:rPr lang="en-US" err="1"/>
              <a:t>specifcs</a:t>
            </a:r>
            <a:r>
              <a:rPr lang="en-US"/>
              <a:t> needs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740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7</a:t>
            </a:fld>
            <a:endParaRPr lang="en-US"/>
          </a:p>
        </p:txBody>
      </p:sp>
    </p:spTree>
    <p:extLst>
      <p:ext uri="{BB962C8B-B14F-4D97-AF65-F5344CB8AC3E}">
        <p14:creationId xmlns:p14="http://schemas.microsoft.com/office/powerpoint/2010/main" val="104847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s-ES"/>
              <a:t>Describe </a:t>
            </a:r>
            <a:r>
              <a:rPr lang="es-ES" err="1"/>
              <a:t>all</a:t>
            </a:r>
            <a:r>
              <a:rPr lang="es-ES"/>
              <a:t> </a:t>
            </a:r>
            <a:r>
              <a:rPr lang="es-ES" err="1"/>
              <a:t>the</a:t>
            </a:r>
            <a:r>
              <a:rPr lang="es-ES"/>
              <a:t> </a:t>
            </a:r>
            <a:r>
              <a:rPr lang="es-ES" err="1"/>
              <a:t>tools</a:t>
            </a:r>
            <a:r>
              <a:rPr lang="es-ES"/>
              <a:t>, </a:t>
            </a:r>
          </a:p>
          <a:p>
            <a:endParaRPr lang="es-ES"/>
          </a:p>
          <a:p>
            <a:r>
              <a:rPr lang="es-ES" err="1"/>
              <a:t>If</a:t>
            </a:r>
            <a:r>
              <a:rPr lang="es-ES"/>
              <a:t> </a:t>
            </a:r>
            <a:r>
              <a:rPr lang="es-ES" err="1"/>
              <a:t>there</a:t>
            </a:r>
            <a:r>
              <a:rPr lang="es-ES"/>
              <a:t> </a:t>
            </a:r>
            <a:r>
              <a:rPr lang="es-ES" err="1"/>
              <a:t>is</a:t>
            </a:r>
            <a:r>
              <a:rPr lang="es-ES"/>
              <a:t> a </a:t>
            </a:r>
            <a:r>
              <a:rPr lang="es-ES" err="1"/>
              <a:t>need</a:t>
            </a:r>
            <a:r>
              <a:rPr lang="es-ES"/>
              <a:t> </a:t>
            </a:r>
            <a:r>
              <a:rPr lang="es-ES" err="1"/>
              <a:t>for</a:t>
            </a:r>
            <a:r>
              <a:rPr lang="es-ES"/>
              <a:t> a </a:t>
            </a:r>
            <a:r>
              <a:rPr lang="es-ES" err="1"/>
              <a:t>specific</a:t>
            </a:r>
            <a:r>
              <a:rPr lang="es-ES"/>
              <a:t> </a:t>
            </a:r>
            <a:r>
              <a:rPr lang="es-ES" err="1"/>
              <a:t>licenses</a:t>
            </a:r>
            <a:r>
              <a:rPr lang="es-ES"/>
              <a:t> </a:t>
            </a:r>
            <a:r>
              <a:rPr lang="es-ES" err="1"/>
              <a:t>or</a:t>
            </a:r>
            <a:r>
              <a:rPr lang="es-ES"/>
              <a:t> </a:t>
            </a:r>
            <a:r>
              <a:rPr lang="es-ES" err="1"/>
              <a:t>code</a:t>
            </a:r>
            <a:r>
              <a:rPr lang="es-ES"/>
              <a:t> versión </a:t>
            </a:r>
            <a:r>
              <a:rPr lang="es-ES" err="1"/>
              <a:t>or</a:t>
            </a:r>
            <a:r>
              <a:rPr lang="es-ES"/>
              <a:t> hardware </a:t>
            </a:r>
            <a:r>
              <a:rPr lang="es-ES" err="1"/>
              <a:t>specifications</a:t>
            </a:r>
            <a:r>
              <a:rPr lang="es-ES"/>
              <a:t> </a:t>
            </a:r>
            <a:r>
              <a:rPr lang="es-ES" err="1"/>
              <a:t>mentioned</a:t>
            </a:r>
            <a:r>
              <a:rPr lang="es-ES"/>
              <a:t> </a:t>
            </a:r>
            <a:r>
              <a:rPr lang="es-ES" err="1"/>
              <a:t>here</a:t>
            </a:r>
            <a:r>
              <a:rPr lang="es-ES"/>
              <a:t> </a:t>
            </a:r>
          </a:p>
          <a:p>
            <a:endParaRPr lang="es-ES"/>
          </a:p>
          <a:p>
            <a:endParaRPr lang="ru-RU"/>
          </a:p>
        </p:txBody>
      </p:sp>
      <p:sp>
        <p:nvSpPr>
          <p:cNvPr id="4" name="Slide Number Placeholder 3"/>
          <p:cNvSpPr>
            <a:spLocks noGrp="1"/>
          </p:cNvSpPr>
          <p:nvPr>
            <p:ph type="sldNum" sz="quarter" idx="10"/>
          </p:nvPr>
        </p:nvSpPr>
        <p:spPr/>
        <p:txBody>
          <a:bodyPr/>
          <a:lstStyle/>
          <a:p>
            <a:fld id="{92F4319B-43DF-CC46-A62B-D2BCEDA96C63}" type="slidenum">
              <a:rPr lang="en-US" smtClean="0"/>
              <a:t>8</a:t>
            </a:fld>
            <a:endParaRPr lang="en-US"/>
          </a:p>
        </p:txBody>
      </p:sp>
    </p:spTree>
    <p:extLst>
      <p:ext uri="{BB962C8B-B14F-4D97-AF65-F5344CB8AC3E}">
        <p14:creationId xmlns:p14="http://schemas.microsoft.com/office/powerpoint/2010/main" val="2764166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8" name="Rectangle 4">
            <a:extLst>
              <a:ext uri="{FF2B5EF4-FFF2-40B4-BE49-F238E27FC236}">
                <a16:creationId xmlns:a16="http://schemas.microsoft.com/office/drawing/2014/main" id="{94408EAF-B85C-3A48-8BAB-C5792E8A8316}"/>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97996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a:p>
        </p:txBody>
      </p:sp>
      <p:sp>
        <p:nvSpPr>
          <p:cNvPr id="7" name="Rectangle 6">
            <a:extLst>
              <a:ext uri="{FF2B5EF4-FFF2-40B4-BE49-F238E27FC236}">
                <a16:creationId xmlns:a16="http://schemas.microsoft.com/office/drawing/2014/main" id="{6A32F021-8327-C544-9775-B2E219983E6B}"/>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5001064"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4C4C5A39-7967-8043-B812-AA794BAFA130}"/>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160A2B2B-56C5-DB44-B081-C8A03F008A39}"/>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24138218-DFB6-8244-935D-1169D052ACDE}"/>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8" name="Rectangle 7">
            <a:extLst>
              <a:ext uri="{FF2B5EF4-FFF2-40B4-BE49-F238E27FC236}">
                <a16:creationId xmlns:a16="http://schemas.microsoft.com/office/drawing/2014/main" id="{4BB9B9D9-238C-A943-9DCD-2DB6E5CD7C17}"/>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3B36E562-817E-1948-B5F4-C7E49F34E219}"/>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1" y="0"/>
            <a:ext cx="4986997"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5" name="Rectangle 4">
            <a:extLst>
              <a:ext uri="{FF2B5EF4-FFF2-40B4-BE49-F238E27FC236}">
                <a16:creationId xmlns:a16="http://schemas.microsoft.com/office/drawing/2014/main" id="{C5FD114E-5D2A-FC42-87B1-675303D7952F}"/>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6EC14AD5-853B-F949-8256-DAF8068C34F1}"/>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95886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7" name="Rectangle 6">
            <a:extLst>
              <a:ext uri="{FF2B5EF4-FFF2-40B4-BE49-F238E27FC236}">
                <a16:creationId xmlns:a16="http://schemas.microsoft.com/office/drawing/2014/main" id="{EC5E743A-04DD-7A45-8602-6CD7AD467489}"/>
              </a:ext>
            </a:extLst>
          </p:cNvPr>
          <p:cNvSpPr>
            <a:spLocks noChangeArrowheads="1"/>
          </p:cNvSpPr>
          <p:nvPr userDrawn="1"/>
        </p:nvSpPr>
        <p:spPr bwMode="ltGray">
          <a:xfrm>
            <a:off x="-62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6" name="Rectangle 5">
            <a:extLst>
              <a:ext uri="{FF2B5EF4-FFF2-40B4-BE49-F238E27FC236}">
                <a16:creationId xmlns:a16="http://schemas.microsoft.com/office/drawing/2014/main" id="{C9BEB659-C44B-7A42-966C-A884797068BC}"/>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12889"/>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Rectangle 5">
            <a:extLst>
              <a:ext uri="{FF2B5EF4-FFF2-40B4-BE49-F238E27FC236}">
                <a16:creationId xmlns:a16="http://schemas.microsoft.com/office/drawing/2014/main" id="{E4E7160B-5472-1E46-A5AE-40F2EC2807E2}"/>
              </a:ext>
            </a:extLst>
          </p:cNvPr>
          <p:cNvSpPr>
            <a:spLocks noChangeArrowheads="1"/>
          </p:cNvSpPr>
          <p:nvPr userDrawn="1"/>
        </p:nvSpPr>
        <p:spPr bwMode="ltGray">
          <a:xfrm>
            <a:off x="0" y="4976093"/>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33EFF3F4-E32F-5540-8FF9-B55DA6984D5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D115E24B-C24B-3E48-80DC-F4AC66C753E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E6A17DC0-A74D-9942-8305-0A739DEAE6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
        <p:nvSpPr>
          <p:cNvPr id="4" name="Rectangle 4">
            <a:extLst>
              <a:ext uri="{FF2B5EF4-FFF2-40B4-BE49-F238E27FC236}">
                <a16:creationId xmlns:a16="http://schemas.microsoft.com/office/drawing/2014/main" id="{C98A6EB0-2A94-3C47-BCDA-9D60A9ADA761}"/>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Rectangle 4">
            <a:extLst>
              <a:ext uri="{FF2B5EF4-FFF2-40B4-BE49-F238E27FC236}">
                <a16:creationId xmlns:a16="http://schemas.microsoft.com/office/drawing/2014/main" id="{6B3CAD42-8E73-4340-98D1-73F15D95F0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0" y="4964425"/>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cep.cloudapps.cisco.com/case" TargetMode="External"/><Relationship Id="rId2" Type="http://schemas.openxmlformats.org/officeDocument/2006/relationships/hyperlink" Target="https://gve-devnet.cisco.com/" TargetMode="External"/><Relationship Id="rId1" Type="http://schemas.openxmlformats.org/officeDocument/2006/relationships/slideLayout" Target="../slideLayouts/slideLayout24.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2242" y="4141445"/>
            <a:ext cx="8296421" cy="288131"/>
          </a:xfrm>
        </p:spPr>
        <p:txBody>
          <a:bodyPr/>
          <a:lstStyle/>
          <a:p>
            <a:r>
              <a:rPr lang="en-US" sz="1200" dirty="0" err="1"/>
              <a:t>Stien</a:t>
            </a:r>
            <a:r>
              <a:rPr lang="en-US" sz="1200" dirty="0"/>
              <a:t> </a:t>
            </a:r>
            <a:r>
              <a:rPr lang="en-US" sz="1200" dirty="0" err="1"/>
              <a:t>Vanderhallen</a:t>
            </a:r>
            <a:endParaRPr lang="en-US" sz="1200" dirty="0"/>
          </a:p>
        </p:txBody>
      </p:sp>
      <p:sp>
        <p:nvSpPr>
          <p:cNvPr id="3" name="Text Placeholder 2"/>
          <p:cNvSpPr>
            <a:spLocks noGrp="1"/>
          </p:cNvSpPr>
          <p:nvPr>
            <p:ph type="body" sz="quarter" idx="11"/>
          </p:nvPr>
        </p:nvSpPr>
        <p:spPr>
          <a:xfrm>
            <a:off x="335244" y="4354660"/>
            <a:ext cx="8296421" cy="288131"/>
          </a:xfrm>
        </p:spPr>
        <p:txBody>
          <a:bodyPr/>
          <a:lstStyle/>
          <a:p>
            <a:r>
              <a:rPr lang="en-US" sz="1200" dirty="0"/>
              <a:t>Technical Solutions Specialist</a:t>
            </a:r>
          </a:p>
        </p:txBody>
      </p:sp>
      <p:sp>
        <p:nvSpPr>
          <p:cNvPr id="4" name="Text Placeholder 3"/>
          <p:cNvSpPr>
            <a:spLocks noGrp="1"/>
          </p:cNvSpPr>
          <p:nvPr>
            <p:ph type="body" sz="quarter" idx="12"/>
          </p:nvPr>
        </p:nvSpPr>
        <p:spPr>
          <a:xfrm>
            <a:off x="328246" y="4567874"/>
            <a:ext cx="6059773" cy="288131"/>
          </a:xfrm>
        </p:spPr>
        <p:txBody>
          <a:bodyPr/>
          <a:lstStyle/>
          <a:p>
            <a:r>
              <a:rPr lang="en-US" sz="1200" dirty="0"/>
              <a:t>July 2022</a:t>
            </a:r>
          </a:p>
        </p:txBody>
      </p:sp>
      <p:sp>
        <p:nvSpPr>
          <p:cNvPr id="6" name="Title 5"/>
          <p:cNvSpPr>
            <a:spLocks noGrp="1"/>
          </p:cNvSpPr>
          <p:nvPr>
            <p:ph type="ctrTitle"/>
          </p:nvPr>
        </p:nvSpPr>
        <p:spPr>
          <a:xfrm>
            <a:off x="335244" y="1248587"/>
            <a:ext cx="8340152" cy="644730"/>
          </a:xfrm>
        </p:spPr>
        <p:txBody>
          <a:bodyPr/>
          <a:lstStyle/>
          <a:p>
            <a:r>
              <a:rPr lang="en-US" dirty="0"/>
              <a:t>Meraki Port Shutdown Scheduler</a:t>
            </a:r>
          </a:p>
        </p:txBody>
      </p:sp>
      <p:sp>
        <p:nvSpPr>
          <p:cNvPr id="7" name="Text Placeholder 3">
            <a:extLst>
              <a:ext uri="{FF2B5EF4-FFF2-40B4-BE49-F238E27FC236}">
                <a16:creationId xmlns:a16="http://schemas.microsoft.com/office/drawing/2014/main" id="{FD0D9917-101A-934B-A723-2CBFE374C428}"/>
              </a:ext>
            </a:extLst>
          </p:cNvPr>
          <p:cNvSpPr txBox="1">
            <a:spLocks/>
          </p:cNvSpPr>
          <p:nvPr/>
        </p:nvSpPr>
        <p:spPr>
          <a:xfrm>
            <a:off x="302234" y="2234316"/>
            <a:ext cx="8777917" cy="1798713"/>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0" dirty="0"/>
              <a:t>Global Sales Segment : Global Service Provider/ Global Enterprise/Global Public Sector/Global Commercial and Small </a:t>
            </a:r>
          </a:p>
          <a:p>
            <a:r>
              <a:rPr lang="en-US" sz="1100" dirty="0"/>
              <a:t>Industries : Cities and Communities/Education/Financial Services/Government/Health Care/Manufacturing/Oil and Gas/Retail/Transportation/Utilities</a:t>
            </a:r>
          </a:p>
          <a:p>
            <a:r>
              <a:rPr lang="en-US" sz="1100" dirty="0" err="1"/>
              <a:t>LoB</a:t>
            </a:r>
            <a:r>
              <a:rPr lang="en-US" sz="1100" dirty="0"/>
              <a:t> : Operations Automation</a:t>
            </a:r>
          </a:p>
          <a:p>
            <a:r>
              <a:rPr lang="en-US" sz="1100" dirty="0"/>
              <a:t>Architectural Plays : Enterprise</a:t>
            </a:r>
          </a:p>
          <a:p>
            <a:r>
              <a:rPr lang="en-US" sz="1100" dirty="0"/>
              <a:t>Sales Plays : Modernize the Workforce Experience for Enterprise/Other</a:t>
            </a:r>
            <a:endParaRPr lang="en-US" sz="1200" dirty="0"/>
          </a:p>
        </p:txBody>
      </p:sp>
      <p:sp>
        <p:nvSpPr>
          <p:cNvPr id="10" name="Text Placeholder 4">
            <a:extLst>
              <a:ext uri="{FF2B5EF4-FFF2-40B4-BE49-F238E27FC236}">
                <a16:creationId xmlns:a16="http://schemas.microsoft.com/office/drawing/2014/main" id="{4C21B5BF-2A4B-3742-9614-BBBF72A5FC91}"/>
              </a:ext>
            </a:extLst>
          </p:cNvPr>
          <p:cNvSpPr txBox="1">
            <a:spLocks/>
          </p:cNvSpPr>
          <p:nvPr/>
        </p:nvSpPr>
        <p:spPr>
          <a:xfrm>
            <a:off x="7753815" y="1067971"/>
            <a:ext cx="132633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200" b="0" i="0" kern="1200" baseline="0">
                <a:solidFill>
                  <a:schemeClr val="bg1"/>
                </a:solidFill>
                <a:latin typeface="+mj-lt"/>
                <a:ea typeface="ＭＳ Ｐゴシック" charset="0"/>
                <a:cs typeface="CiscoSansTT ExtraLight"/>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1400"/>
              <a:t>GVE </a:t>
            </a:r>
            <a:r>
              <a:rPr lang="en-US" sz="1400" err="1"/>
              <a:t>DevNet</a:t>
            </a:r>
            <a:r>
              <a:rPr lang="en-US" sz="1400"/>
              <a:t> </a:t>
            </a:r>
          </a:p>
        </p:txBody>
      </p:sp>
      <p:pic>
        <p:nvPicPr>
          <p:cNvPr id="8" name="Picture 7" descr="A picture containing table, white, cake, plate&#10;&#10;Description automatically generated">
            <a:extLst>
              <a:ext uri="{FF2B5EF4-FFF2-40B4-BE49-F238E27FC236}">
                <a16:creationId xmlns:a16="http://schemas.microsoft.com/office/drawing/2014/main" id="{06BB44E2-191F-2C42-BA39-C0F334AE0803}"/>
              </a:ext>
            </a:extLst>
          </p:cNvPr>
          <p:cNvPicPr>
            <a:picLocks noChangeAspect="1"/>
          </p:cNvPicPr>
          <p:nvPr/>
        </p:nvPicPr>
        <p:blipFill>
          <a:blip r:embed="rId3"/>
          <a:stretch>
            <a:fillRect/>
          </a:stretch>
        </p:blipFill>
        <p:spPr>
          <a:xfrm>
            <a:off x="8061507" y="100533"/>
            <a:ext cx="838076" cy="882185"/>
          </a:xfrm>
          <a:prstGeom prst="rect">
            <a:avLst/>
          </a:prstGeom>
        </p:spPr>
      </p:pic>
    </p:spTree>
    <p:extLst>
      <p:ext uri="{BB962C8B-B14F-4D97-AF65-F5344CB8AC3E}">
        <p14:creationId xmlns:p14="http://schemas.microsoft.com/office/powerpoint/2010/main" val="84976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91AE48-B862-2249-98B0-9F3B2BC2051D}"/>
              </a:ext>
            </a:extLst>
          </p:cNvPr>
          <p:cNvPicPr>
            <a:picLocks noChangeAspect="1"/>
          </p:cNvPicPr>
          <p:nvPr/>
        </p:nvPicPr>
        <p:blipFill>
          <a:blip r:embed="rId3"/>
          <a:stretch>
            <a:fillRect/>
          </a:stretch>
        </p:blipFill>
        <p:spPr>
          <a:xfrm>
            <a:off x="0" y="-476250"/>
            <a:ext cx="9144000" cy="6096000"/>
          </a:xfrm>
          <a:prstGeom prst="rect">
            <a:avLst/>
          </a:prstGeom>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60532" y="4179919"/>
            <a:ext cx="3363421" cy="830997"/>
          </a:xfrm>
          <a:prstGeom prst="rect">
            <a:avLst/>
          </a:prstGeom>
          <a:noFill/>
        </p:spPr>
        <p:txBody>
          <a:bodyPr wrap="none" rtlCol="0">
            <a:spAutoFit/>
          </a:bodyPr>
          <a:lstStyle/>
          <a:p>
            <a:pPr algn="ctr" defTabSz="914400" fontAlgn="auto">
              <a:spcBef>
                <a:spcPts val="0"/>
              </a:spcBef>
              <a:spcAft>
                <a:spcPts val="0"/>
              </a:spcAft>
              <a:defRPr/>
            </a:pPr>
            <a:r>
              <a:rPr lang="es-ES_tradnl" sz="2400" b="1" kern="0" dirty="0" err="1">
                <a:solidFill>
                  <a:srgbClr val="FFFFFF"/>
                </a:solidFill>
                <a:latin typeface="+mj-lt"/>
              </a:rPr>
              <a:t>Operations</a:t>
            </a:r>
            <a:r>
              <a:rPr lang="es-ES_tradnl" sz="2400" b="1" kern="0" dirty="0">
                <a:solidFill>
                  <a:srgbClr val="FFFFFF"/>
                </a:solidFill>
                <a:latin typeface="+mj-lt"/>
              </a:rPr>
              <a:t> </a:t>
            </a:r>
            <a:r>
              <a:rPr lang="es-ES_tradnl" sz="2400" b="1" kern="0" dirty="0" err="1">
                <a:solidFill>
                  <a:srgbClr val="FFFFFF"/>
                </a:solidFill>
                <a:latin typeface="+mj-lt"/>
              </a:rPr>
              <a:t>Automation</a:t>
            </a:r>
            <a:r>
              <a:rPr lang="es-ES_tradnl" sz="2400" b="1" kern="0" dirty="0">
                <a:solidFill>
                  <a:srgbClr val="FFFFFF"/>
                </a:solidFill>
                <a:latin typeface="+mj-lt"/>
              </a:rPr>
              <a:t>
</a:t>
            </a: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968141" y="213819"/>
            <a:ext cx="1584088" cy="461665"/>
          </a:xfrm>
          <a:prstGeom prst="rect">
            <a:avLst/>
          </a:prstGeom>
          <a:noFill/>
        </p:spPr>
        <p:txBody>
          <a:bodyPr wrap="none" rtlCol="0">
            <a:spAutoFit/>
          </a:bodyPr>
          <a:lstStyle/>
          <a:p>
            <a:pPr algn="ctr" defTabSz="914400" fontAlgn="auto">
              <a:spcBef>
                <a:spcPts val="0"/>
              </a:spcBef>
              <a:spcAft>
                <a:spcPts val="0"/>
              </a:spcAft>
              <a:defRPr/>
            </a:pPr>
            <a:r>
              <a:rPr lang="es-ES_tradnl" sz="2400" b="1" kern="0">
                <a:solidFill>
                  <a:srgbClr val="FFFFFF"/>
                </a:solidFill>
                <a:latin typeface="+mj-lt"/>
              </a:rPr>
              <a:t>Enterprise</a:t>
            </a:r>
            <a:endParaRPr lang="es-ES_tradnl" sz="2400" b="1" kern="0" dirty="0">
              <a:solidFill>
                <a:srgbClr val="FFFFFF"/>
              </a:solidFill>
              <a:latin typeface="+mj-lt"/>
            </a:endParaRPr>
          </a:p>
        </p:txBody>
      </p:sp>
      <p:sp>
        <p:nvSpPr>
          <p:cNvPr id="13" name="TextBox 12">
            <a:extLst>
              <a:ext uri="{FF2B5EF4-FFF2-40B4-BE49-F238E27FC236}">
                <a16:creationId xmlns:a16="http://schemas.microsoft.com/office/drawing/2014/main" id="{240416D4-2C85-6C43-B7B6-645010EC7817}"/>
              </a:ext>
            </a:extLst>
          </p:cNvPr>
          <p:cNvSpPr txBox="1"/>
          <p:nvPr/>
        </p:nvSpPr>
        <p:spPr>
          <a:xfrm>
            <a:off x="732971" y="4796971"/>
            <a:ext cx="184731" cy="369332"/>
          </a:xfrm>
          <a:prstGeom prst="rect">
            <a:avLst/>
          </a:prstGeom>
          <a:noFill/>
        </p:spPr>
        <p:txBody>
          <a:bodyPr wrap="none" rtlCol="0">
            <a:spAutoFit/>
          </a:bodyPr>
          <a:lstStyle/>
          <a:p>
            <a:endParaRPr lang="en-US">
              <a:latin typeface="+mn-lt"/>
            </a:endParaRPr>
          </a:p>
        </p:txBody>
      </p:sp>
    </p:spTree>
    <p:extLst>
      <p:ext uri="{BB962C8B-B14F-4D97-AF65-F5344CB8AC3E}">
        <p14:creationId xmlns:p14="http://schemas.microsoft.com/office/powerpoint/2010/main" val="243751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44B388-E80B-2042-8686-26859C8C8AB4}"/>
              </a:ext>
            </a:extLst>
          </p:cNvPr>
          <p:cNvPicPr>
            <a:picLocks noChangeAspect="1"/>
          </p:cNvPicPr>
          <p:nvPr/>
        </p:nvPicPr>
        <p:blipFill>
          <a:blip r:embed="rId3"/>
          <a:stretch>
            <a:fillRect/>
          </a:stretch>
        </p:blipFill>
        <p:spPr>
          <a:xfrm>
            <a:off x="8189955" y="20567"/>
            <a:ext cx="850900" cy="876300"/>
          </a:xfrm>
          <a:prstGeom prst="rect">
            <a:avLst/>
          </a:prstGeom>
        </p:spPr>
      </p:pic>
      <p:sp>
        <p:nvSpPr>
          <p:cNvPr id="28" name="Rounded Rectangle 27">
            <a:extLst>
              <a:ext uri="{FF2B5EF4-FFF2-40B4-BE49-F238E27FC236}">
                <a16:creationId xmlns:a16="http://schemas.microsoft.com/office/drawing/2014/main" id="{5C6209CC-D530-C348-9C5C-53ED42A6570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950019B5-7F49-A344-A05F-3363D686EE01}"/>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a:solidFill>
                  <a:srgbClr val="FFFFFF"/>
                </a:solidFill>
                <a:latin typeface="CiscoSansTT" panose="020B0503020201020303" pitchFamily="34" charset="0"/>
                <a:cs typeface="CiscoSansTT" panose="020B0503020201020303" pitchFamily="34" charset="0"/>
              </a:rPr>
              <a:t>Meraki Port Shutdown Scheduler</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9" name="Rounded Rectangle 8">
            <a:extLst>
              <a:ext uri="{FF2B5EF4-FFF2-40B4-BE49-F238E27FC236}">
                <a16:creationId xmlns:a16="http://schemas.microsoft.com/office/drawing/2014/main" id="{B7B8CA39-83A3-FF4F-BEAC-C49DA468A9FC}"/>
              </a:ext>
            </a:extLst>
          </p:cNvPr>
          <p:cNvSpPr/>
          <p:nvPr/>
        </p:nvSpPr>
        <p:spPr>
          <a:xfrm rot="5400000">
            <a:off x="3643570" y="-3364513"/>
            <a:ext cx="1231193"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486CCA3F-F48E-8749-ABC3-4DA34E932A80}"/>
              </a:ext>
            </a:extLst>
          </p:cNvPr>
          <p:cNvSpPr txBox="1"/>
          <p:nvPr/>
        </p:nvSpPr>
        <p:spPr>
          <a:xfrm>
            <a:off x="825279" y="1005814"/>
            <a:ext cx="3798848" cy="369332"/>
          </a:xfrm>
          <a:prstGeom prst="rect">
            <a:avLst/>
          </a:prstGeom>
          <a:noFill/>
        </p:spPr>
        <p:txBody>
          <a:bodyPr wrap="square" rtlCol="0">
            <a:spAutoFit/>
          </a:bodyPr>
          <a:lstStyle/>
          <a:p>
            <a:r>
              <a:rPr lang="en-US" b="1" i="1">
                <a:solidFill>
                  <a:schemeClr val="bg2"/>
                </a:solidFill>
                <a:latin typeface="+mj-lt"/>
              </a:rPr>
              <a:t>Business Needs/Challenges</a:t>
            </a:r>
          </a:p>
        </p:txBody>
      </p:sp>
      <p:sp>
        <p:nvSpPr>
          <p:cNvPr id="10" name="TextBox 9">
            <a:extLst>
              <a:ext uri="{FF2B5EF4-FFF2-40B4-BE49-F238E27FC236}">
                <a16:creationId xmlns:a16="http://schemas.microsoft.com/office/drawing/2014/main" id="{1040D061-733D-0140-82D8-B077894C1CC5}"/>
              </a:ext>
            </a:extLst>
          </p:cNvPr>
          <p:cNvSpPr txBox="1"/>
          <p:nvPr/>
        </p:nvSpPr>
        <p:spPr>
          <a:xfrm>
            <a:off x="878162" y="1330802"/>
            <a:ext cx="7846943" cy="600164"/>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bg2"/>
                </a:solidFill>
                <a:latin typeface="+mn-lt"/>
              </a:rPr>
              <a:t>Need</a:t>
            </a:r>
            <a:r>
              <a:rPr lang="en-US" sz="1100" dirty="0">
                <a:solidFill>
                  <a:schemeClr val="bg2"/>
                </a:solidFill>
                <a:latin typeface="+mn-lt"/>
              </a:rPr>
              <a:t>: Each evening, the customer wants to shut down their switchports at a certain time. </a:t>
            </a:r>
          </a:p>
          <a:p>
            <a:pPr marL="171450" indent="-171450">
              <a:buFont typeface="Arial" panose="020B0604020202020204" pitchFamily="34" charset="0"/>
              <a:buChar char="•"/>
            </a:pPr>
            <a:r>
              <a:rPr lang="en-US" sz="1100" b="1" dirty="0">
                <a:solidFill>
                  <a:schemeClr val="bg2"/>
                </a:solidFill>
                <a:latin typeface="+mn-lt"/>
              </a:rPr>
              <a:t>Challenge</a:t>
            </a:r>
            <a:r>
              <a:rPr lang="en-US" sz="1100" dirty="0">
                <a:solidFill>
                  <a:schemeClr val="bg2"/>
                </a:solidFill>
                <a:latin typeface="+mn-lt"/>
              </a:rPr>
              <a:t>: The Meraki dashboard does not currently allow for scheduling ports to shut down each evening. Therefore, the customer now has to do this manually, on a port-by-port basis. </a:t>
            </a:r>
          </a:p>
        </p:txBody>
      </p:sp>
      <p:sp>
        <p:nvSpPr>
          <p:cNvPr id="18" name="Rounded Rectangle 17">
            <a:extLst>
              <a:ext uri="{FF2B5EF4-FFF2-40B4-BE49-F238E27FC236}">
                <a16:creationId xmlns:a16="http://schemas.microsoft.com/office/drawing/2014/main" id="{C2F26000-DC9C-1D4D-A22B-8FEA194FA855}"/>
              </a:ext>
            </a:extLst>
          </p:cNvPr>
          <p:cNvSpPr/>
          <p:nvPr/>
        </p:nvSpPr>
        <p:spPr>
          <a:xfrm rot="5400000">
            <a:off x="3681320" y="-1976497"/>
            <a:ext cx="1312565"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9" name="TextBox 18">
            <a:extLst>
              <a:ext uri="{FF2B5EF4-FFF2-40B4-BE49-F238E27FC236}">
                <a16:creationId xmlns:a16="http://schemas.microsoft.com/office/drawing/2014/main" id="{49ABF90E-B5EB-CE41-9A7C-72FE868F40BB}"/>
              </a:ext>
            </a:extLst>
          </p:cNvPr>
          <p:cNvSpPr txBox="1"/>
          <p:nvPr/>
        </p:nvSpPr>
        <p:spPr>
          <a:xfrm>
            <a:off x="844910" y="2445185"/>
            <a:ext cx="3798848" cy="369332"/>
          </a:xfrm>
          <a:prstGeom prst="rect">
            <a:avLst/>
          </a:prstGeom>
          <a:noFill/>
        </p:spPr>
        <p:txBody>
          <a:bodyPr wrap="square" rtlCol="0">
            <a:spAutoFit/>
          </a:bodyPr>
          <a:lstStyle/>
          <a:p>
            <a:r>
              <a:rPr lang="en-US" b="1" i="1">
                <a:solidFill>
                  <a:schemeClr val="bg2"/>
                </a:solidFill>
                <a:latin typeface="+mj-lt"/>
              </a:rPr>
              <a:t>Solution</a:t>
            </a:r>
          </a:p>
        </p:txBody>
      </p:sp>
      <p:sp>
        <p:nvSpPr>
          <p:cNvPr id="20" name="TextBox 19">
            <a:extLst>
              <a:ext uri="{FF2B5EF4-FFF2-40B4-BE49-F238E27FC236}">
                <a16:creationId xmlns:a16="http://schemas.microsoft.com/office/drawing/2014/main" id="{FB164734-E2BC-FE42-9380-BAFB363087EE}"/>
              </a:ext>
            </a:extLst>
          </p:cNvPr>
          <p:cNvSpPr txBox="1"/>
          <p:nvPr/>
        </p:nvSpPr>
        <p:spPr>
          <a:xfrm>
            <a:off x="878162" y="2860439"/>
            <a:ext cx="7947301" cy="430887"/>
          </a:xfrm>
          <a:prstGeom prst="rect">
            <a:avLst/>
          </a:prstGeom>
          <a:noFill/>
        </p:spPr>
        <p:txBody>
          <a:bodyPr wrap="square" rtlCol="0">
            <a:spAutoFit/>
          </a:bodyPr>
          <a:lstStyle/>
          <a:p>
            <a:r>
              <a:rPr lang="en-US" sz="1100" dirty="0">
                <a:solidFill>
                  <a:schemeClr val="bg2"/>
                </a:solidFill>
                <a:latin typeface="+mn-lt"/>
              </a:rPr>
              <a:t>This prototype allows for the use to first schedule when to shut down their switchports, and then interacts with the Meraki cloud to actually shut down those ports when necessary.</a:t>
            </a:r>
          </a:p>
        </p:txBody>
      </p:sp>
      <p:sp>
        <p:nvSpPr>
          <p:cNvPr id="30" name="Rounded Rectangle 29">
            <a:extLst>
              <a:ext uri="{FF2B5EF4-FFF2-40B4-BE49-F238E27FC236}">
                <a16:creationId xmlns:a16="http://schemas.microsoft.com/office/drawing/2014/main" id="{BAE1D830-3BAD-2D49-ADD3-790DB11A1049}"/>
              </a:ext>
            </a:extLst>
          </p:cNvPr>
          <p:cNvSpPr/>
          <p:nvPr/>
        </p:nvSpPr>
        <p:spPr>
          <a:xfrm rot="5400000">
            <a:off x="3681320" y="-612565"/>
            <a:ext cx="1312564"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1" name="TextBox 30">
            <a:extLst>
              <a:ext uri="{FF2B5EF4-FFF2-40B4-BE49-F238E27FC236}">
                <a16:creationId xmlns:a16="http://schemas.microsoft.com/office/drawing/2014/main" id="{1C19DD0F-2274-FE4E-BF11-3117D470CD6B}"/>
              </a:ext>
            </a:extLst>
          </p:cNvPr>
          <p:cNvSpPr txBox="1"/>
          <p:nvPr/>
        </p:nvSpPr>
        <p:spPr>
          <a:xfrm>
            <a:off x="878162" y="3806027"/>
            <a:ext cx="3798848" cy="369332"/>
          </a:xfrm>
          <a:prstGeom prst="rect">
            <a:avLst/>
          </a:prstGeom>
          <a:noFill/>
        </p:spPr>
        <p:txBody>
          <a:bodyPr wrap="square" rtlCol="0">
            <a:spAutoFit/>
          </a:bodyPr>
          <a:lstStyle/>
          <a:p>
            <a:r>
              <a:rPr lang="en-US" b="1" i="1">
                <a:solidFill>
                  <a:schemeClr val="bg2"/>
                </a:solidFill>
                <a:latin typeface="+mj-lt"/>
              </a:rPr>
              <a:t>Business Outcomes</a:t>
            </a:r>
          </a:p>
        </p:txBody>
      </p:sp>
      <p:sp>
        <p:nvSpPr>
          <p:cNvPr id="32" name="TextBox 31">
            <a:extLst>
              <a:ext uri="{FF2B5EF4-FFF2-40B4-BE49-F238E27FC236}">
                <a16:creationId xmlns:a16="http://schemas.microsoft.com/office/drawing/2014/main" id="{80C47A43-7D94-1D42-BC9A-833F6E199963}"/>
              </a:ext>
            </a:extLst>
          </p:cNvPr>
          <p:cNvSpPr txBox="1"/>
          <p:nvPr/>
        </p:nvSpPr>
        <p:spPr>
          <a:xfrm>
            <a:off x="878162" y="4141464"/>
            <a:ext cx="8162693" cy="430887"/>
          </a:xfrm>
          <a:prstGeom prst="rect">
            <a:avLst/>
          </a:prstGeom>
          <a:noFill/>
        </p:spPr>
        <p:txBody>
          <a:bodyPr wrap="square" rtlCol="0">
            <a:spAutoFit/>
          </a:bodyPr>
          <a:lstStyle/>
          <a:p>
            <a:r>
              <a:rPr lang="en-US" sz="1100" dirty="0">
                <a:solidFill>
                  <a:schemeClr val="bg2"/>
                </a:solidFill>
                <a:latin typeface="+mn-lt"/>
              </a:rPr>
              <a:t>The customer now does not have to manually shut down their switchports each evening. They will now stick with the Meraki stack and use this solution until a corresponding feature is added to the Meraki dashboard natively. </a:t>
            </a:r>
          </a:p>
        </p:txBody>
      </p:sp>
      <p:grpSp>
        <p:nvGrpSpPr>
          <p:cNvPr id="23" name="Group 94">
            <a:extLst>
              <a:ext uri="{FF2B5EF4-FFF2-40B4-BE49-F238E27FC236}">
                <a16:creationId xmlns:a16="http://schemas.microsoft.com/office/drawing/2014/main" id="{2EA4B645-73B2-BE4D-9EE6-E0C816F55F2D}"/>
              </a:ext>
            </a:extLst>
          </p:cNvPr>
          <p:cNvGrpSpPr>
            <a:grpSpLocks noChangeAspect="1"/>
          </p:cNvGrpSpPr>
          <p:nvPr/>
        </p:nvGrpSpPr>
        <p:grpSpPr bwMode="auto">
          <a:xfrm>
            <a:off x="2193" y="3848260"/>
            <a:ext cx="567768" cy="521270"/>
            <a:chOff x="2649" y="1407"/>
            <a:chExt cx="464" cy="426"/>
          </a:xfrm>
        </p:grpSpPr>
        <p:sp>
          <p:nvSpPr>
            <p:cNvPr id="24" name="Freeform 95">
              <a:extLst>
                <a:ext uri="{FF2B5EF4-FFF2-40B4-BE49-F238E27FC236}">
                  <a16:creationId xmlns:a16="http://schemas.microsoft.com/office/drawing/2014/main" id="{40DE7BDA-CEC7-F444-873E-1A01A7DA1D6C}"/>
                </a:ext>
              </a:extLst>
            </p:cNvPr>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DB5E2A2C-047E-8545-81C3-E3D7BAFA29A1}"/>
                </a:ext>
              </a:extLst>
            </p:cNvPr>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7">
              <a:extLst>
                <a:ext uri="{FF2B5EF4-FFF2-40B4-BE49-F238E27FC236}">
                  <a16:creationId xmlns:a16="http://schemas.microsoft.com/office/drawing/2014/main" id="{7176E65A-C6E5-8B44-A2F0-341442DEFA83}"/>
                </a:ext>
              </a:extLst>
            </p:cNvPr>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6064CB9-2B12-3043-BF05-04C21DC1FE04}"/>
              </a:ext>
            </a:extLst>
          </p:cNvPr>
          <p:cNvGrpSpPr>
            <a:grpSpLocks noChangeAspect="1"/>
          </p:cNvGrpSpPr>
          <p:nvPr/>
        </p:nvGrpSpPr>
        <p:grpSpPr>
          <a:xfrm>
            <a:off x="132016" y="1063756"/>
            <a:ext cx="437945" cy="396103"/>
            <a:chOff x="3461667" y="-394359"/>
            <a:chExt cx="313990" cy="283991"/>
          </a:xfrm>
        </p:grpSpPr>
        <p:sp>
          <p:nvSpPr>
            <p:cNvPr id="29" name="Freeform 96">
              <a:extLst>
                <a:ext uri="{FF2B5EF4-FFF2-40B4-BE49-F238E27FC236}">
                  <a16:creationId xmlns:a16="http://schemas.microsoft.com/office/drawing/2014/main" id="{5733F488-FCCD-B74B-9AE8-10D8A940C0EC}"/>
                </a:ext>
              </a:extLst>
            </p:cNvPr>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7">
              <a:extLst>
                <a:ext uri="{FF2B5EF4-FFF2-40B4-BE49-F238E27FC236}">
                  <a16:creationId xmlns:a16="http://schemas.microsoft.com/office/drawing/2014/main" id="{9AA3D07B-6A90-8846-9A97-A5A508C3B9A2}"/>
                </a:ext>
              </a:extLst>
            </p:cNvPr>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5">
            <a:extLst>
              <a:ext uri="{FF2B5EF4-FFF2-40B4-BE49-F238E27FC236}">
                <a16:creationId xmlns:a16="http://schemas.microsoft.com/office/drawing/2014/main" id="{BD993013-94D1-464E-A114-5D15D90FBFCE}"/>
              </a:ext>
            </a:extLst>
          </p:cNvPr>
          <p:cNvGrpSpPr>
            <a:grpSpLocks noChangeAspect="1"/>
          </p:cNvGrpSpPr>
          <p:nvPr/>
        </p:nvGrpSpPr>
        <p:grpSpPr bwMode="auto">
          <a:xfrm>
            <a:off x="-8504" y="2454360"/>
            <a:ext cx="718985" cy="368014"/>
            <a:chOff x="2099" y="1220"/>
            <a:chExt cx="1561" cy="799"/>
          </a:xfrm>
        </p:grpSpPr>
        <p:sp>
          <p:nvSpPr>
            <p:cNvPr id="36" name="Freeform 36">
              <a:extLst>
                <a:ext uri="{FF2B5EF4-FFF2-40B4-BE49-F238E27FC236}">
                  <a16:creationId xmlns:a16="http://schemas.microsoft.com/office/drawing/2014/main" id="{B32ACA17-D4A6-A542-9BBD-E857845064E9}"/>
                </a:ext>
              </a:extLst>
            </p:cNvPr>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98B8DF5-90B2-9B4F-8451-CCD6FDA9A533}"/>
                </a:ext>
              </a:extLst>
            </p:cNvPr>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799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C0D3499-012D-CF47-BCD0-8300B1291836}"/>
              </a:ext>
            </a:extLst>
          </p:cNvPr>
          <p:cNvPicPr>
            <a:picLocks noChangeAspect="1"/>
          </p:cNvPicPr>
          <p:nvPr/>
        </p:nvPicPr>
        <p:blipFill>
          <a:blip r:embed="rId3"/>
          <a:stretch>
            <a:fillRect/>
          </a:stretch>
        </p:blipFill>
        <p:spPr>
          <a:xfrm>
            <a:off x="-76680" y="1586051"/>
            <a:ext cx="450923" cy="554981"/>
          </a:xfrm>
          <a:prstGeom prst="rect">
            <a:avLst/>
          </a:prstGeom>
        </p:spPr>
      </p:pic>
      <p:sp>
        <p:nvSpPr>
          <p:cNvPr id="31" name="TextBox 30">
            <a:extLst>
              <a:ext uri="{FF2B5EF4-FFF2-40B4-BE49-F238E27FC236}">
                <a16:creationId xmlns:a16="http://schemas.microsoft.com/office/drawing/2014/main" id="{E5F840AF-DAF7-6342-A0E2-D67E544A6BAA}"/>
              </a:ext>
            </a:extLst>
          </p:cNvPr>
          <p:cNvSpPr txBox="1"/>
          <p:nvPr/>
        </p:nvSpPr>
        <p:spPr>
          <a:xfrm>
            <a:off x="292448" y="1658534"/>
            <a:ext cx="2084998" cy="430887"/>
          </a:xfrm>
          <a:prstGeom prst="rect">
            <a:avLst/>
          </a:prstGeom>
          <a:solidFill>
            <a:schemeClr val="bg2"/>
          </a:solidFill>
          <a:ln>
            <a:noFill/>
          </a:ln>
        </p:spPr>
        <p:txBody>
          <a:bodyPr wrap="square" rtlCol="0">
            <a:spAutoFit/>
          </a:bodyPr>
          <a:lstStyle/>
          <a:p>
            <a:pPr algn="ctr"/>
            <a:r>
              <a:rPr lang="en-US" sz="1100" b="1" dirty="0">
                <a:solidFill>
                  <a:schemeClr val="bg1"/>
                </a:solidFill>
                <a:latin typeface="+mn-lt"/>
              </a:rPr>
              <a:t>Select Meraki organization and network</a:t>
            </a:r>
            <a:endParaRPr lang="es-ES_tradnl" sz="1100" b="1" dirty="0">
              <a:solidFill>
                <a:schemeClr val="bg1"/>
              </a:solidFill>
              <a:latin typeface="+mn-lt"/>
            </a:endParaRPr>
          </a:p>
        </p:txBody>
      </p:sp>
      <p:sp>
        <p:nvSpPr>
          <p:cNvPr id="35" name="TextBox 34">
            <a:extLst>
              <a:ext uri="{FF2B5EF4-FFF2-40B4-BE49-F238E27FC236}">
                <a16:creationId xmlns:a16="http://schemas.microsoft.com/office/drawing/2014/main" id="{7B1BE28D-8CD6-F44B-A97B-9FF06C296CEC}"/>
              </a:ext>
            </a:extLst>
          </p:cNvPr>
          <p:cNvSpPr txBox="1"/>
          <p:nvPr/>
        </p:nvSpPr>
        <p:spPr>
          <a:xfrm>
            <a:off x="224614" y="3312624"/>
            <a:ext cx="2220666" cy="938719"/>
          </a:xfrm>
          <a:prstGeom prst="rect">
            <a:avLst/>
          </a:prstGeom>
          <a:noFill/>
          <a:ln cap="rnd">
            <a:noFill/>
            <a:round/>
          </a:ln>
        </p:spPr>
        <p:txBody>
          <a:bodyPr wrap="square" rtlCol="0">
            <a:spAutoFit/>
          </a:bodyPr>
          <a:lstStyle/>
          <a:p>
            <a:r>
              <a:rPr lang="en-US" sz="1100" dirty="0">
                <a:solidFill>
                  <a:schemeClr val="bg1"/>
                </a:solidFill>
                <a:latin typeface="+mn-lt"/>
              </a:rPr>
              <a:t>The user selects the Meraki organization, and Meraki network within, for which they want to set up and enforce a port shutdown schedule.</a:t>
            </a:r>
            <a:endParaRPr lang="es-ES_tradnl" sz="1100" dirty="0">
              <a:solidFill>
                <a:schemeClr val="bg1"/>
              </a:solidFill>
              <a:latin typeface="+mn-lt"/>
            </a:endParaRPr>
          </a:p>
        </p:txBody>
      </p:sp>
      <p:grpSp>
        <p:nvGrpSpPr>
          <p:cNvPr id="46" name="Group 45">
            <a:extLst>
              <a:ext uri="{FF2B5EF4-FFF2-40B4-BE49-F238E27FC236}">
                <a16:creationId xmlns:a16="http://schemas.microsoft.com/office/drawing/2014/main" id="{FB75C020-2D51-BF40-A246-9A03421B7B46}"/>
              </a:ext>
            </a:extLst>
          </p:cNvPr>
          <p:cNvGrpSpPr>
            <a:grpSpLocks noChangeAspect="1"/>
          </p:cNvGrpSpPr>
          <p:nvPr/>
        </p:nvGrpSpPr>
        <p:grpSpPr>
          <a:xfrm>
            <a:off x="2123888" y="2404948"/>
            <a:ext cx="870872" cy="369333"/>
            <a:chOff x="7413625" y="909638"/>
            <a:chExt cx="1167897" cy="495300"/>
          </a:xfrm>
        </p:grpSpPr>
        <p:sp>
          <p:nvSpPr>
            <p:cNvPr id="47" name="Freeform 56">
              <a:extLst>
                <a:ext uri="{FF2B5EF4-FFF2-40B4-BE49-F238E27FC236}">
                  <a16:creationId xmlns:a16="http://schemas.microsoft.com/office/drawing/2014/main" id="{1FCF6A10-4B8D-8344-A871-767273EAB9FE}"/>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8" name="Freeform 57">
              <a:extLst>
                <a:ext uri="{FF2B5EF4-FFF2-40B4-BE49-F238E27FC236}">
                  <a16:creationId xmlns:a16="http://schemas.microsoft.com/office/drawing/2014/main" id="{0DA1DCA4-2569-EA4F-834A-47C6FE98C191}"/>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9" name="Freeform 58">
              <a:extLst>
                <a:ext uri="{FF2B5EF4-FFF2-40B4-BE49-F238E27FC236}">
                  <a16:creationId xmlns:a16="http://schemas.microsoft.com/office/drawing/2014/main" id="{D4BAE6BA-6076-F44D-8208-512BE9281EEC}"/>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9">
              <a:extLst>
                <a:ext uri="{FF2B5EF4-FFF2-40B4-BE49-F238E27FC236}">
                  <a16:creationId xmlns:a16="http://schemas.microsoft.com/office/drawing/2014/main" id="{5DE90EBA-429B-5543-B348-A7C915366E88}"/>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1" name="Freeform 60">
              <a:extLst>
                <a:ext uri="{FF2B5EF4-FFF2-40B4-BE49-F238E27FC236}">
                  <a16:creationId xmlns:a16="http://schemas.microsoft.com/office/drawing/2014/main" id="{BCF0766B-ADF6-8749-AA04-0CE6FCD1AE30}"/>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1">
              <a:extLst>
                <a:ext uri="{FF2B5EF4-FFF2-40B4-BE49-F238E27FC236}">
                  <a16:creationId xmlns:a16="http://schemas.microsoft.com/office/drawing/2014/main" id="{210D0494-FF70-FD48-942F-7AC82F3BE3A4}"/>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29AAE687-482F-B746-AAC3-1B4579B0E481}"/>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pic>
        <p:nvPicPr>
          <p:cNvPr id="34" name="Picture 33">
            <a:extLst>
              <a:ext uri="{FF2B5EF4-FFF2-40B4-BE49-F238E27FC236}">
                <a16:creationId xmlns:a16="http://schemas.microsoft.com/office/drawing/2014/main" id="{B12AA18D-A71C-6849-B99A-51D8AEA149F3}"/>
              </a:ext>
            </a:extLst>
          </p:cNvPr>
          <p:cNvPicPr>
            <a:picLocks noChangeAspect="1"/>
          </p:cNvPicPr>
          <p:nvPr/>
        </p:nvPicPr>
        <p:blipFill>
          <a:blip r:embed="rId4"/>
          <a:stretch>
            <a:fillRect/>
          </a:stretch>
        </p:blipFill>
        <p:spPr>
          <a:xfrm>
            <a:off x="2877959" y="1684760"/>
            <a:ext cx="552983" cy="463792"/>
          </a:xfrm>
          <a:prstGeom prst="rect">
            <a:avLst/>
          </a:prstGeom>
        </p:spPr>
      </p:pic>
      <p:sp>
        <p:nvSpPr>
          <p:cNvPr id="56" name="TextBox 55">
            <a:extLst>
              <a:ext uri="{FF2B5EF4-FFF2-40B4-BE49-F238E27FC236}">
                <a16:creationId xmlns:a16="http://schemas.microsoft.com/office/drawing/2014/main" id="{8BFD32B9-85AB-9247-B02C-1389C47E6A12}"/>
              </a:ext>
            </a:extLst>
          </p:cNvPr>
          <p:cNvSpPr txBox="1"/>
          <p:nvPr/>
        </p:nvSpPr>
        <p:spPr>
          <a:xfrm>
            <a:off x="3366361" y="1676007"/>
            <a:ext cx="2084998" cy="430887"/>
          </a:xfrm>
          <a:prstGeom prst="rect">
            <a:avLst/>
          </a:prstGeom>
          <a:solidFill>
            <a:schemeClr val="bg2"/>
          </a:solidFill>
          <a:ln>
            <a:noFill/>
          </a:ln>
        </p:spPr>
        <p:txBody>
          <a:bodyPr wrap="square" rtlCol="0">
            <a:spAutoFit/>
          </a:bodyPr>
          <a:lstStyle/>
          <a:p>
            <a:pPr algn="ctr"/>
            <a:r>
              <a:rPr lang="en-US" sz="1100" b="1" dirty="0">
                <a:solidFill>
                  <a:schemeClr val="bg1"/>
                </a:solidFill>
                <a:latin typeface="+mn-lt"/>
              </a:rPr>
              <a:t>Select and schedule switch ports</a:t>
            </a:r>
            <a:endParaRPr lang="es-ES_tradnl" sz="1100" b="1" dirty="0">
              <a:solidFill>
                <a:schemeClr val="bg1"/>
              </a:solidFill>
              <a:latin typeface="+mn-lt"/>
            </a:endParaRPr>
          </a:p>
        </p:txBody>
      </p:sp>
      <p:sp>
        <p:nvSpPr>
          <p:cNvPr id="59" name="TextBox 58">
            <a:extLst>
              <a:ext uri="{FF2B5EF4-FFF2-40B4-BE49-F238E27FC236}">
                <a16:creationId xmlns:a16="http://schemas.microsoft.com/office/drawing/2014/main" id="{7B08028B-84B8-1941-95D5-12BDE09494DF}"/>
              </a:ext>
            </a:extLst>
          </p:cNvPr>
          <p:cNvSpPr txBox="1"/>
          <p:nvPr/>
        </p:nvSpPr>
        <p:spPr>
          <a:xfrm>
            <a:off x="3166798" y="3356128"/>
            <a:ext cx="2295408" cy="938719"/>
          </a:xfrm>
          <a:prstGeom prst="rect">
            <a:avLst/>
          </a:prstGeom>
          <a:noFill/>
          <a:ln cap="rnd">
            <a:noFill/>
            <a:round/>
          </a:ln>
        </p:spPr>
        <p:txBody>
          <a:bodyPr wrap="square" rtlCol="0">
            <a:spAutoFit/>
          </a:bodyPr>
          <a:lstStyle/>
          <a:p>
            <a:r>
              <a:rPr lang="en-US" sz="1100" dirty="0">
                <a:solidFill>
                  <a:schemeClr val="bg1"/>
                </a:solidFill>
                <a:latin typeface="+mn-lt"/>
              </a:rPr>
              <a:t>The user selects which ports, from which switches, will have to adhere to their port shutdown schedule, as well as a start- and end time to port shutdown.</a:t>
            </a:r>
            <a:endParaRPr lang="es-ES_tradnl" sz="1100" dirty="0">
              <a:solidFill>
                <a:schemeClr val="bg1"/>
              </a:solidFill>
              <a:latin typeface="+mn-lt"/>
            </a:endParaRPr>
          </a:p>
        </p:txBody>
      </p:sp>
      <p:pic>
        <p:nvPicPr>
          <p:cNvPr id="60" name="Picture 59">
            <a:extLst>
              <a:ext uri="{FF2B5EF4-FFF2-40B4-BE49-F238E27FC236}">
                <a16:creationId xmlns:a16="http://schemas.microsoft.com/office/drawing/2014/main" id="{35A5BABF-52D1-D640-AD47-B9B9460E388E}"/>
              </a:ext>
            </a:extLst>
          </p:cNvPr>
          <p:cNvPicPr>
            <a:picLocks noChangeAspect="1"/>
          </p:cNvPicPr>
          <p:nvPr/>
        </p:nvPicPr>
        <p:blipFill>
          <a:blip r:embed="rId5"/>
          <a:stretch>
            <a:fillRect/>
          </a:stretch>
        </p:blipFill>
        <p:spPr>
          <a:xfrm>
            <a:off x="6117813" y="1686194"/>
            <a:ext cx="546100" cy="457200"/>
          </a:xfrm>
          <a:prstGeom prst="rect">
            <a:avLst/>
          </a:prstGeom>
        </p:spPr>
      </p:pic>
      <p:sp>
        <p:nvSpPr>
          <p:cNvPr id="61" name="TextBox 60">
            <a:extLst>
              <a:ext uri="{FF2B5EF4-FFF2-40B4-BE49-F238E27FC236}">
                <a16:creationId xmlns:a16="http://schemas.microsoft.com/office/drawing/2014/main" id="{B6A92852-981E-EA4E-98F3-09F445EA2BA9}"/>
              </a:ext>
            </a:extLst>
          </p:cNvPr>
          <p:cNvSpPr txBox="1"/>
          <p:nvPr/>
        </p:nvSpPr>
        <p:spPr>
          <a:xfrm>
            <a:off x="6635163" y="1751191"/>
            <a:ext cx="2084998" cy="430887"/>
          </a:xfrm>
          <a:prstGeom prst="rect">
            <a:avLst/>
          </a:prstGeom>
          <a:solidFill>
            <a:schemeClr val="bg2"/>
          </a:solidFill>
          <a:ln>
            <a:noFill/>
          </a:ln>
        </p:spPr>
        <p:txBody>
          <a:bodyPr wrap="square" rtlCol="0">
            <a:spAutoFit/>
          </a:bodyPr>
          <a:lstStyle/>
          <a:p>
            <a:pPr algn="ctr"/>
            <a:r>
              <a:rPr lang="es-ES_tradnl" sz="1100" b="1" dirty="0" err="1">
                <a:solidFill>
                  <a:schemeClr val="bg1"/>
                </a:solidFill>
                <a:latin typeface="+mn-lt"/>
              </a:rPr>
              <a:t>Confirm</a:t>
            </a:r>
            <a:r>
              <a:rPr lang="es-ES_tradnl" sz="1100" b="1" dirty="0">
                <a:solidFill>
                  <a:schemeClr val="bg1"/>
                </a:solidFill>
                <a:latin typeface="+mn-lt"/>
              </a:rPr>
              <a:t> </a:t>
            </a:r>
            <a:r>
              <a:rPr lang="es-ES_tradnl" sz="1100" b="1" dirty="0" err="1">
                <a:solidFill>
                  <a:schemeClr val="bg1"/>
                </a:solidFill>
                <a:latin typeface="+mn-lt"/>
              </a:rPr>
              <a:t>selections</a:t>
            </a:r>
            <a:r>
              <a:rPr lang="es-ES_tradnl" sz="1100" b="1" dirty="0">
                <a:solidFill>
                  <a:schemeClr val="bg1"/>
                </a:solidFill>
                <a:latin typeface="+mn-lt"/>
              </a:rPr>
              <a:t> and </a:t>
            </a:r>
            <a:r>
              <a:rPr lang="es-ES_tradnl" sz="1100" b="1" dirty="0" err="1">
                <a:solidFill>
                  <a:schemeClr val="bg1"/>
                </a:solidFill>
                <a:latin typeface="+mn-lt"/>
              </a:rPr>
              <a:t>schedule</a:t>
            </a:r>
            <a:endParaRPr lang="es-ES_tradnl" sz="1100" b="1" dirty="0">
              <a:solidFill>
                <a:schemeClr val="bg1"/>
              </a:solidFill>
              <a:latin typeface="+mn-lt"/>
            </a:endParaRPr>
          </a:p>
        </p:txBody>
      </p:sp>
      <p:grpSp>
        <p:nvGrpSpPr>
          <p:cNvPr id="62" name="Group 61">
            <a:extLst>
              <a:ext uri="{FF2B5EF4-FFF2-40B4-BE49-F238E27FC236}">
                <a16:creationId xmlns:a16="http://schemas.microsoft.com/office/drawing/2014/main" id="{F20A945B-60E0-D94C-B505-E3A08F3EEF7A}"/>
              </a:ext>
            </a:extLst>
          </p:cNvPr>
          <p:cNvGrpSpPr>
            <a:grpSpLocks noChangeAspect="1"/>
          </p:cNvGrpSpPr>
          <p:nvPr/>
        </p:nvGrpSpPr>
        <p:grpSpPr>
          <a:xfrm>
            <a:off x="5634245" y="2381274"/>
            <a:ext cx="870872" cy="369333"/>
            <a:chOff x="7413625" y="909638"/>
            <a:chExt cx="1167897" cy="495300"/>
          </a:xfrm>
        </p:grpSpPr>
        <p:sp>
          <p:nvSpPr>
            <p:cNvPr id="63" name="Freeform 56">
              <a:extLst>
                <a:ext uri="{FF2B5EF4-FFF2-40B4-BE49-F238E27FC236}">
                  <a16:creationId xmlns:a16="http://schemas.microsoft.com/office/drawing/2014/main" id="{046121C1-4791-7D4D-BAC8-C2E75C5DA223}"/>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CEE2297E-BB37-B348-966A-1CE7D38E9E59}"/>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5" name="Freeform 58">
              <a:extLst>
                <a:ext uri="{FF2B5EF4-FFF2-40B4-BE49-F238E27FC236}">
                  <a16:creationId xmlns:a16="http://schemas.microsoft.com/office/drawing/2014/main" id="{2EBF77C4-220C-104E-B0E4-83392FF1661F}"/>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9">
              <a:extLst>
                <a:ext uri="{FF2B5EF4-FFF2-40B4-BE49-F238E27FC236}">
                  <a16:creationId xmlns:a16="http://schemas.microsoft.com/office/drawing/2014/main" id="{CB79BDF7-44F9-504D-B572-38FBD8AE60FE}"/>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0">
              <a:extLst>
                <a:ext uri="{FF2B5EF4-FFF2-40B4-BE49-F238E27FC236}">
                  <a16:creationId xmlns:a16="http://schemas.microsoft.com/office/drawing/2014/main" id="{23603BC6-4766-C24B-878C-2CFAA8E50A5A}"/>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1">
              <a:extLst>
                <a:ext uri="{FF2B5EF4-FFF2-40B4-BE49-F238E27FC236}">
                  <a16:creationId xmlns:a16="http://schemas.microsoft.com/office/drawing/2014/main" id="{4F23A7DA-2A4D-4243-B136-6B7201B84256}"/>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2">
              <a:extLst>
                <a:ext uri="{FF2B5EF4-FFF2-40B4-BE49-F238E27FC236}">
                  <a16:creationId xmlns:a16="http://schemas.microsoft.com/office/drawing/2014/main" id="{1CD9C210-E0B0-344F-8C15-86C45EDA5DF4}"/>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sp>
        <p:nvSpPr>
          <p:cNvPr id="71" name="TextBox 70">
            <a:extLst>
              <a:ext uri="{FF2B5EF4-FFF2-40B4-BE49-F238E27FC236}">
                <a16:creationId xmlns:a16="http://schemas.microsoft.com/office/drawing/2014/main" id="{3088C970-F32E-0D47-B1A4-A2AD563D63C3}"/>
              </a:ext>
            </a:extLst>
          </p:cNvPr>
          <p:cNvSpPr txBox="1"/>
          <p:nvPr/>
        </p:nvSpPr>
        <p:spPr>
          <a:xfrm>
            <a:off x="6483033" y="3360557"/>
            <a:ext cx="2295408" cy="769441"/>
          </a:xfrm>
          <a:prstGeom prst="rect">
            <a:avLst/>
          </a:prstGeom>
          <a:noFill/>
          <a:ln cap="rnd">
            <a:noFill/>
            <a:round/>
          </a:ln>
        </p:spPr>
        <p:txBody>
          <a:bodyPr wrap="square" rtlCol="0">
            <a:spAutoFit/>
          </a:bodyPr>
          <a:lstStyle/>
          <a:p>
            <a:r>
              <a:rPr lang="en-US" sz="1100" dirty="0">
                <a:solidFill>
                  <a:schemeClr val="bg1"/>
                </a:solidFill>
                <a:latin typeface="+mn-lt"/>
              </a:rPr>
              <a:t>The user confirms their selection, which enforces the port shutdown schedule via the Meraki cloud. </a:t>
            </a:r>
            <a:endParaRPr lang="es-ES_tradnl" sz="1100" dirty="0">
              <a:solidFill>
                <a:schemeClr val="bg1"/>
              </a:solidFill>
              <a:latin typeface="+mn-lt"/>
            </a:endParaRPr>
          </a:p>
        </p:txBody>
      </p:sp>
      <p:sp>
        <p:nvSpPr>
          <p:cNvPr id="30" name="Rounded Rectangle 29">
            <a:extLst>
              <a:ext uri="{FF2B5EF4-FFF2-40B4-BE49-F238E27FC236}">
                <a16:creationId xmlns:a16="http://schemas.microsoft.com/office/drawing/2014/main" id="{2ACD23A6-DE07-E44D-ABDD-AA44BFE0020E}"/>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3" name="TextBox 32">
            <a:extLst>
              <a:ext uri="{FF2B5EF4-FFF2-40B4-BE49-F238E27FC236}">
                <a16:creationId xmlns:a16="http://schemas.microsoft.com/office/drawing/2014/main" id="{45F0FB6F-061A-1441-81CE-DD14D84D8999}"/>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a:solidFill>
                  <a:srgbClr val="FFFFFF"/>
                </a:solidFill>
                <a:latin typeface="CiscoSansTT" panose="020B0503020201020303" pitchFamily="34" charset="0"/>
                <a:cs typeface="CiscoSansTT" panose="020B0503020201020303" pitchFamily="34" charset="0"/>
              </a:rPr>
              <a:t>Meraki Port Shutdown Scheduler</a:t>
            </a:r>
            <a:endParaRPr lang="en-US" sz="2400" kern="0" dirty="0">
              <a:solidFill>
                <a:srgbClr val="FFFFFF"/>
              </a:solidFill>
              <a:latin typeface="CiscoSansTT" panose="020B0503020201020303" pitchFamily="34" charset="0"/>
              <a:cs typeface="CiscoSansTT" panose="020B0503020201020303" pitchFamily="34" charset="0"/>
            </a:endParaRPr>
          </a:p>
        </p:txBody>
      </p:sp>
      <p:pic>
        <p:nvPicPr>
          <p:cNvPr id="36" name="Picture 35">
            <a:extLst>
              <a:ext uri="{FF2B5EF4-FFF2-40B4-BE49-F238E27FC236}">
                <a16:creationId xmlns:a16="http://schemas.microsoft.com/office/drawing/2014/main" id="{E13C6D8F-E574-DE45-AB65-1A76C76F2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B9123963-AEB8-6545-BDEC-D9FA2C86D52E}"/>
              </a:ext>
            </a:extLst>
          </p:cNvPr>
          <p:cNvPicPr>
            <a:picLocks noChangeAspect="1"/>
          </p:cNvPicPr>
          <p:nvPr/>
        </p:nvPicPr>
        <p:blipFill>
          <a:blip r:embed="rId7"/>
          <a:stretch>
            <a:fillRect/>
          </a:stretch>
        </p:blipFill>
        <p:spPr>
          <a:xfrm>
            <a:off x="345296" y="2177000"/>
            <a:ext cx="1752325" cy="87708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DBEAE1E8-7FA5-F942-9DA8-157F57622D06}"/>
              </a:ext>
            </a:extLst>
          </p:cNvPr>
          <p:cNvPicPr>
            <a:picLocks noChangeAspect="1"/>
          </p:cNvPicPr>
          <p:nvPr/>
        </p:nvPicPr>
        <p:blipFill>
          <a:blip r:embed="rId8"/>
          <a:stretch>
            <a:fillRect/>
          </a:stretch>
        </p:blipFill>
        <p:spPr>
          <a:xfrm>
            <a:off x="3056174" y="2092170"/>
            <a:ext cx="2552956" cy="1087221"/>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B1546EC-7318-9E4E-99F5-CBB1857DD8ED}"/>
              </a:ext>
            </a:extLst>
          </p:cNvPr>
          <p:cNvPicPr>
            <a:picLocks noChangeAspect="1"/>
          </p:cNvPicPr>
          <p:nvPr/>
        </p:nvPicPr>
        <p:blipFill>
          <a:blip r:embed="rId9"/>
          <a:stretch>
            <a:fillRect/>
          </a:stretch>
        </p:blipFill>
        <p:spPr>
          <a:xfrm>
            <a:off x="6524689" y="2141032"/>
            <a:ext cx="2242127" cy="954849"/>
          </a:xfrm>
          <a:prstGeom prst="rect">
            <a:avLst/>
          </a:prstGeom>
        </p:spPr>
      </p:pic>
    </p:spTree>
    <p:extLst>
      <p:ext uri="{BB962C8B-B14F-4D97-AF65-F5344CB8AC3E}">
        <p14:creationId xmlns:p14="http://schemas.microsoft.com/office/powerpoint/2010/main" val="39951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p:bldP spid="56" grpId="0" animBg="1"/>
      <p:bldP spid="59" grpId="0"/>
      <p:bldP spid="61" grpId="0" animBg="1"/>
      <p:bldP spid="7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AE50420-898E-4949-A22E-B899E5EE376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5" name="Title 3">
            <a:extLst>
              <a:ext uri="{FF2B5EF4-FFF2-40B4-BE49-F238E27FC236}">
                <a16:creationId xmlns:a16="http://schemas.microsoft.com/office/drawing/2014/main" id="{5B5F20F1-895A-174E-8E17-D78C64E786FF}"/>
              </a:ext>
            </a:extLst>
          </p:cNvPr>
          <p:cNvSpPr txBox="1">
            <a:spLocks/>
          </p:cNvSpPr>
          <p:nvPr/>
        </p:nvSpPr>
        <p:spPr bwMode="auto">
          <a:xfrm>
            <a:off x="96644" y="150180"/>
            <a:ext cx="8532708" cy="55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noAutofit/>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4600" b="0" i="0" u="none" kern="1200" spc="0" baseline="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700" kern="0" dirty="0">
                <a:solidFill>
                  <a:srgbClr val="FFFFFF"/>
                </a:solidFill>
                <a:latin typeface="CiscoSansTT" panose="020B0503020201020303" pitchFamily="34" charset="0"/>
                <a:ea typeface="ＭＳ Ｐゴシック" charset="0"/>
                <a:cs typeface="CiscoSansTT" panose="020B0503020201020303" pitchFamily="34" charset="0"/>
              </a:rPr>
              <a:t>Meraki Port Shutdown Scheduler</a:t>
            </a:r>
          </a:p>
        </p:txBody>
      </p:sp>
      <p:sp>
        <p:nvSpPr>
          <p:cNvPr id="6" name="Text Placeholder 1">
            <a:extLst>
              <a:ext uri="{FF2B5EF4-FFF2-40B4-BE49-F238E27FC236}">
                <a16:creationId xmlns:a16="http://schemas.microsoft.com/office/drawing/2014/main" id="{C73DDAE2-D9E6-494F-9237-06AF4FE3DE77}"/>
              </a:ext>
            </a:extLst>
          </p:cNvPr>
          <p:cNvSpPr txBox="1">
            <a:spLocks/>
          </p:cNvSpPr>
          <p:nvPr/>
        </p:nvSpPr>
        <p:spPr>
          <a:xfrm>
            <a:off x="283864" y="777659"/>
            <a:ext cx="8249855" cy="406554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sz="1100" b="1" i="1" dirty="0">
              <a:solidFill>
                <a:schemeClr val="bg1"/>
              </a:solidFill>
            </a:endParaRPr>
          </a:p>
          <a:p>
            <a:r>
              <a:rPr lang="en-US" sz="1800" b="1" i="1" dirty="0">
                <a:solidFill>
                  <a:schemeClr val="bg1"/>
                </a:solidFill>
              </a:rPr>
              <a:t>Customer / Opportunity</a:t>
            </a:r>
          </a:p>
          <a:p>
            <a:pPr marL="0" indent="0">
              <a:buNone/>
            </a:pPr>
            <a:r>
              <a:rPr lang="en-US" sz="1100" dirty="0">
                <a:solidFill>
                  <a:schemeClr val="bg1"/>
                </a:solidFill>
              </a:rPr>
              <a:t>The customer has a considerable Meraki install base for their LAN. </a:t>
            </a:r>
          </a:p>
          <a:p>
            <a:r>
              <a:rPr lang="en-US" sz="1800" b="1" i="1" dirty="0">
                <a:solidFill>
                  <a:schemeClr val="bg1"/>
                </a:solidFill>
              </a:rPr>
              <a:t>What is the story?  What was the business challenge?</a:t>
            </a:r>
          </a:p>
          <a:p>
            <a:pPr marL="0" indent="0">
              <a:buNone/>
            </a:pPr>
            <a:r>
              <a:rPr lang="en-US" sz="1200" dirty="0">
                <a:solidFill>
                  <a:schemeClr val="bg1"/>
                </a:solidFill>
              </a:rPr>
              <a:t>Each evening, the customer wants to shut down their switch ports at a certain time. This functionality is currently not available in the Meraki dashboard. That means they currently shut down and start up their switch ports manually, which is a tedious, error-prone task.</a:t>
            </a:r>
          </a:p>
          <a:p>
            <a:r>
              <a:rPr lang="en-US" sz="1800" b="1" i="1" dirty="0">
                <a:solidFill>
                  <a:schemeClr val="bg1"/>
                </a:solidFill>
              </a:rPr>
              <a:t>What the PoV accomplished? </a:t>
            </a:r>
          </a:p>
          <a:p>
            <a:pPr marL="0" indent="0">
              <a:buNone/>
            </a:pPr>
            <a:r>
              <a:rPr lang="en-US" sz="1200" dirty="0">
                <a:solidFill>
                  <a:schemeClr val="bg1"/>
                </a:solidFill>
              </a:rPr>
              <a:t>This PoV offers an interface for the customer to (1) select the switch ports they want to shut down/start up and (2) define the start- and end time for switch port shutdown. The PoV interacts with the Meraki cloud to then enforce this schedule on the selected ports. </a:t>
            </a:r>
            <a:endParaRPr lang="en-US" sz="1200" b="1" dirty="0"/>
          </a:p>
          <a:p>
            <a:r>
              <a:rPr lang="en-US" sz="1800" b="1" i="1" dirty="0">
                <a:solidFill>
                  <a:schemeClr val="bg1"/>
                </a:solidFill>
              </a:rPr>
              <a:t>What are the benefits to the customer?</a:t>
            </a:r>
          </a:p>
          <a:p>
            <a:pPr marL="0" indent="0">
              <a:buNone/>
            </a:pPr>
            <a:r>
              <a:rPr lang="en-US" sz="1200" dirty="0">
                <a:solidFill>
                  <a:schemeClr val="bg1"/>
                </a:solidFill>
              </a:rPr>
              <a:t>The customer now does not have to worry about manual selection of the switch ports they want to shut down, as well as timely execution of this shutdown, as well as restart of those ports. </a:t>
            </a:r>
          </a:p>
          <a:p>
            <a:endParaRPr lang="en-US" sz="1800" b="1" i="1" dirty="0">
              <a:solidFill>
                <a:schemeClr val="bg1"/>
              </a:solidFill>
            </a:endParaRPr>
          </a:p>
        </p:txBody>
      </p:sp>
      <p:pic>
        <p:nvPicPr>
          <p:cNvPr id="7" name="Picture 6">
            <a:extLst>
              <a:ext uri="{FF2B5EF4-FFF2-40B4-BE49-F238E27FC236}">
                <a16:creationId xmlns:a16="http://schemas.microsoft.com/office/drawing/2014/main" id="{8119EA83-B1CD-D541-92BA-8F7B803A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151562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391F0E-8041-034A-A2D0-17A1FBA7875F}"/>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8" name="TextBox 77">
            <a:extLst>
              <a:ext uri="{FF2B5EF4-FFF2-40B4-BE49-F238E27FC236}">
                <a16:creationId xmlns:a16="http://schemas.microsoft.com/office/drawing/2014/main" id="{6691AD97-63EA-544C-9101-FBA2914F383B}"/>
              </a:ext>
            </a:extLst>
          </p:cNvPr>
          <p:cNvSpPr txBox="1"/>
          <p:nvPr/>
        </p:nvSpPr>
        <p:spPr>
          <a:xfrm>
            <a:off x="348382" y="198638"/>
            <a:ext cx="3841116" cy="784830"/>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High </a:t>
            </a:r>
            <a:r>
              <a:rPr lang="es-ES_tradnl" sz="2700" kern="0" err="1">
                <a:solidFill>
                  <a:srgbClr val="FFFFFF"/>
                </a:solidFill>
                <a:latin typeface="CiscoSansTT" panose="020B0503020201020303" pitchFamily="34" charset="0"/>
                <a:cs typeface="CiscoSansTT" panose="020B0503020201020303" pitchFamily="34" charset="0"/>
              </a:rPr>
              <a:t>Level</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Design</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PoV</a:t>
            </a:r>
            <a:r>
              <a:rPr lang="es-ES_tradnl" b="1" kern="0">
                <a:solidFill>
                  <a:srgbClr val="FFFFFF"/>
                </a:solidFill>
                <a:latin typeface="+mj-lt"/>
              </a:rPr>
              <a:t>
</a:t>
            </a:r>
          </a:p>
        </p:txBody>
      </p:sp>
      <p:pic>
        <p:nvPicPr>
          <p:cNvPr id="7" name="Picture 6">
            <a:extLst>
              <a:ext uri="{FF2B5EF4-FFF2-40B4-BE49-F238E27FC236}">
                <a16:creationId xmlns:a16="http://schemas.microsoft.com/office/drawing/2014/main" id="{42E15872-53A5-E54D-A25D-295EC0185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B13B660C-DFCD-654F-A172-88598D7808BD}"/>
              </a:ext>
            </a:extLst>
          </p:cNvPr>
          <p:cNvPicPr>
            <a:picLocks noChangeAspect="1"/>
          </p:cNvPicPr>
          <p:nvPr/>
        </p:nvPicPr>
        <p:blipFill>
          <a:blip r:embed="rId4"/>
          <a:stretch>
            <a:fillRect/>
          </a:stretch>
        </p:blipFill>
        <p:spPr>
          <a:xfrm>
            <a:off x="644999" y="1121404"/>
            <a:ext cx="7861385" cy="3379409"/>
          </a:xfrm>
          <a:prstGeom prst="rect">
            <a:avLst/>
          </a:prstGeom>
        </p:spPr>
      </p:pic>
    </p:spTree>
    <p:extLst>
      <p:ext uri="{BB962C8B-B14F-4D97-AF65-F5344CB8AC3E}">
        <p14:creationId xmlns:p14="http://schemas.microsoft.com/office/powerpoint/2010/main" val="41560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1477328"/>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Show GUI </a:t>
            </a:r>
            <a:r>
              <a:rPr lang="es-ES_tradnl" sz="2700" kern="0" err="1">
                <a:solidFill>
                  <a:srgbClr val="FFFFFF"/>
                </a:solidFill>
                <a:latin typeface="CiscoSansTT" panose="020B0503020201020303" pitchFamily="34" charset="0"/>
                <a:cs typeface="CiscoSansTT" panose="020B0503020201020303" pitchFamily="34" charset="0"/>
              </a:rPr>
              <a:t>or</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mockup</a:t>
            </a:r>
            <a:r>
              <a:rPr lang="es-ES_tradnl" sz="2700" kern="0">
                <a:solidFill>
                  <a:srgbClr val="FFFFFF"/>
                </a:solidFill>
                <a:latin typeface="CiscoSansTT" panose="020B0503020201020303" pitchFamily="34" charset="0"/>
                <a:cs typeface="CiscoSansTT" panose="020B0503020201020303" pitchFamily="34" charset="0"/>
              </a:rPr>
              <a:t>
</a:t>
            </a:r>
          </a:p>
          <a:p>
            <a:pPr algn="ctr" defTabSz="914400" fontAlgn="auto">
              <a:spcBef>
                <a:spcPts val="0"/>
              </a:spcBef>
              <a:spcAft>
                <a:spcPts val="0"/>
              </a:spcAft>
              <a:defRPr/>
            </a:pPr>
            <a:r>
              <a:rPr lang="es-ES_tradnl" b="1" kern="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2" name="video.mp4" descr="video.mp4">
            <a:hlinkClick r:id="" action="ppaction://media"/>
            <a:extLst>
              <a:ext uri="{FF2B5EF4-FFF2-40B4-BE49-F238E27FC236}">
                <a16:creationId xmlns:a16="http://schemas.microsoft.com/office/drawing/2014/main" id="{A7A3F124-5D6D-8742-BFD4-2CF5CC6795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0042" y="953033"/>
            <a:ext cx="6717382" cy="3778527"/>
          </a:xfrm>
          <a:prstGeom prst="rect">
            <a:avLst/>
          </a:prstGeom>
        </p:spPr>
      </p:pic>
    </p:spTree>
    <p:extLst>
      <p:ext uri="{BB962C8B-B14F-4D97-AF65-F5344CB8AC3E}">
        <p14:creationId xmlns:p14="http://schemas.microsoft.com/office/powerpoint/2010/main" val="3296686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CBAE5D5-0B64-3143-8BAB-EBDD4B40D3B3}"/>
              </a:ext>
            </a:extLst>
          </p:cNvPr>
          <p:cNvSpPr/>
          <p:nvPr/>
        </p:nvSpPr>
        <p:spPr>
          <a:xfrm rot="5400000">
            <a:off x="1525207" y="-1533310"/>
            <a:ext cx="560026" cy="412949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E43D8E95-29B4-A14D-B29C-338724FC2C2B}"/>
              </a:ext>
            </a:extLst>
          </p:cNvPr>
          <p:cNvSpPr txBox="1"/>
          <p:nvPr/>
        </p:nvSpPr>
        <p:spPr>
          <a:xfrm>
            <a:off x="0" y="277523"/>
            <a:ext cx="3869969"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Tools (</a:t>
            </a:r>
            <a:r>
              <a:rPr lang="es-ES_tradnl" sz="2700" kern="0" err="1">
                <a:solidFill>
                  <a:srgbClr val="FFFFFF"/>
                </a:solidFill>
                <a:latin typeface="CiscoSansTT" panose="020B0503020201020303" pitchFamily="34" charset="0"/>
                <a:cs typeface="CiscoSansTT" panose="020B0503020201020303" pitchFamily="34" charset="0"/>
              </a:rPr>
              <a:t>products</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Used</a:t>
            </a:r>
            <a:r>
              <a:rPr lang="es-ES_tradnl" sz="2700" kern="0">
                <a:solidFill>
                  <a:srgbClr val="FFFFFF"/>
                </a:solidFill>
                <a:latin typeface="CiscoSansTT" panose="020B0503020201020303" pitchFamily="34" charset="0"/>
                <a:cs typeface="CiscoSansTT" panose="020B0503020201020303" pitchFamily="34" charset="0"/>
              </a:rPr>
              <a:t> </a:t>
            </a:r>
            <a:endParaRPr lang="es-ES_tradnl" b="1" kern="0">
              <a:solidFill>
                <a:srgbClr val="FFFFFF"/>
              </a:solidFill>
              <a:latin typeface="+mj-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732264" y="1707963"/>
            <a:ext cx="8069765" cy="355482"/>
          </a:xfrm>
          <a:prstGeom prst="rect">
            <a:avLst/>
          </a:prstGeom>
          <a:noFill/>
        </p:spPr>
        <p:txBody>
          <a:bodyPr wrap="square" rtlCol="0">
            <a:spAutoFit/>
          </a:bodyPr>
          <a:lstStyle/>
          <a:p>
            <a:pPr defTabSz="684213">
              <a:lnSpc>
                <a:spcPct val="95000"/>
              </a:lnSpc>
              <a:spcBef>
                <a:spcPts val="1075"/>
              </a:spcBef>
              <a:buClr>
                <a:schemeClr val="tx2"/>
              </a:buClr>
              <a:buSzPct val="90000"/>
            </a:pPr>
            <a:r>
              <a:rPr lang="en-US" dirty="0" err="1">
                <a:solidFill>
                  <a:schemeClr val="bg1"/>
                </a:solidFill>
              </a:rPr>
              <a:t>Python,Flask,Meraki</a:t>
            </a:r>
            <a:r>
              <a:rPr lang="en-US" dirty="0">
                <a:solidFill>
                  <a:schemeClr val="bg1"/>
                </a:solidFill>
              </a:rPr>
              <a:t> REST </a:t>
            </a:r>
            <a:r>
              <a:rPr lang="en-US" dirty="0" err="1">
                <a:solidFill>
                  <a:schemeClr val="bg1"/>
                </a:solidFill>
              </a:rPr>
              <a:t>API,Meraki</a:t>
            </a:r>
            <a:endParaRPr lang="en-US" dirty="0">
              <a:solidFill>
                <a:schemeClr val="bg1"/>
              </a:solidFill>
            </a:endParaRPr>
          </a:p>
        </p:txBody>
      </p:sp>
      <p:pic>
        <p:nvPicPr>
          <p:cNvPr id="7" name="Picture 6">
            <a:extLst>
              <a:ext uri="{FF2B5EF4-FFF2-40B4-BE49-F238E27FC236}">
                <a16:creationId xmlns:a16="http://schemas.microsoft.com/office/drawing/2014/main" id="{F152F803-2290-DD47-8EF7-07B8E5C5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4029600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692355-C96D-1040-A108-461C6CC01329}"/>
              </a:ext>
            </a:extLst>
          </p:cNvPr>
          <p:cNvSpPr txBox="1"/>
          <p:nvPr/>
        </p:nvSpPr>
        <p:spPr>
          <a:xfrm>
            <a:off x="5137775" y="825190"/>
            <a:ext cx="4006225" cy="2862322"/>
          </a:xfrm>
          <a:prstGeom prst="rect">
            <a:avLst/>
          </a:prstGeom>
          <a:noFill/>
        </p:spPr>
        <p:txBody>
          <a:bodyPr wrap="none" rtlCol="0">
            <a:spAutoFit/>
          </a:bodyPr>
          <a:lstStyle/>
          <a:p>
            <a:r>
              <a:rPr lang="en-US">
                <a:solidFill>
                  <a:schemeClr val="bg1"/>
                </a:solidFill>
                <a:latin typeface="+mn-lt"/>
              </a:rPr>
              <a:t>Check out the GVE </a:t>
            </a:r>
            <a:r>
              <a:rPr lang="en-US" err="1">
                <a:solidFill>
                  <a:schemeClr val="bg1"/>
                </a:solidFill>
                <a:latin typeface="+mn-lt"/>
              </a:rPr>
              <a:t>Devnet</a:t>
            </a:r>
            <a:r>
              <a:rPr lang="en-US">
                <a:solidFill>
                  <a:schemeClr val="bg1"/>
                </a:solidFill>
                <a:latin typeface="+mn-lt"/>
              </a:rPr>
              <a:t> team @</a:t>
            </a:r>
          </a:p>
          <a:p>
            <a:endParaRPr lang="en-US">
              <a:solidFill>
                <a:schemeClr val="bg1"/>
              </a:solidFill>
              <a:latin typeface="+mn-lt"/>
            </a:endParaRPr>
          </a:p>
          <a:p>
            <a:r>
              <a:rPr lang="en-CA">
                <a:hlinkClick r:id="rId2"/>
              </a:rPr>
              <a:t>https://gve-devnet.cisco.com/</a:t>
            </a:r>
            <a:endParaRPr lang="en-CA"/>
          </a:p>
          <a:p>
            <a:endParaRPr lang="en-CA">
              <a:latin typeface="+mn-lt"/>
            </a:endParaRPr>
          </a:p>
          <a:p>
            <a:endParaRPr lang="en-CA">
              <a:latin typeface="+mn-lt"/>
            </a:endParaRPr>
          </a:p>
          <a:p>
            <a:endParaRPr lang="en-CA">
              <a:latin typeface="+mn-lt"/>
            </a:endParaRPr>
          </a:p>
          <a:p>
            <a:endParaRPr lang="en-CA">
              <a:latin typeface="+mn-lt"/>
            </a:endParaRPr>
          </a:p>
          <a:p>
            <a:r>
              <a:rPr lang="en-CA">
                <a:solidFill>
                  <a:schemeClr val="bg1"/>
                </a:solidFill>
                <a:latin typeface="+mn-lt"/>
              </a:rPr>
              <a:t>Open a GVE case @</a:t>
            </a:r>
          </a:p>
          <a:p>
            <a:endParaRPr lang="en-CA">
              <a:latin typeface="+mn-lt"/>
            </a:endParaRPr>
          </a:p>
          <a:p>
            <a:r>
              <a:rPr lang="en-CA">
                <a:hlinkClick r:id="rId3"/>
              </a:rPr>
              <a:t>https://cep.cloudapps.cisco.com/case</a:t>
            </a:r>
            <a:endParaRPr lang="en-CA">
              <a:latin typeface="+mn-lt"/>
            </a:endParaRPr>
          </a:p>
        </p:txBody>
      </p:sp>
      <p:pic>
        <p:nvPicPr>
          <p:cNvPr id="7" name="Picture 6">
            <a:extLst>
              <a:ext uri="{FF2B5EF4-FFF2-40B4-BE49-F238E27FC236}">
                <a16:creationId xmlns:a16="http://schemas.microsoft.com/office/drawing/2014/main" id="{F6E565A1-5514-A04B-AE1F-3D1D7C2AA8FD}"/>
              </a:ext>
            </a:extLst>
          </p:cNvPr>
          <p:cNvPicPr>
            <a:picLocks noChangeAspect="1"/>
          </p:cNvPicPr>
          <p:nvPr/>
        </p:nvPicPr>
        <p:blipFill>
          <a:blip r:embed="rId4"/>
          <a:stretch>
            <a:fillRect/>
          </a:stretch>
        </p:blipFill>
        <p:spPr>
          <a:xfrm>
            <a:off x="0" y="1263928"/>
            <a:ext cx="4436757" cy="2423584"/>
          </a:xfrm>
          <a:prstGeom prst="rect">
            <a:avLst/>
          </a:prstGeom>
        </p:spPr>
      </p:pic>
    </p:spTree>
    <p:extLst>
      <p:ext uri="{BB962C8B-B14F-4D97-AF65-F5344CB8AC3E}">
        <p14:creationId xmlns:p14="http://schemas.microsoft.com/office/powerpoint/2010/main" val="342790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SWPoV_ppt_Templatev2" id="{239DE1A4-8C35-F145-826D-AFFCD5DCF97B}" vid="{1EA9B85D-4F2C-6640-AD5C-0BF346696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9C3734CCCED4CAA0F01E28189E4BA" ma:contentTypeVersion="11" ma:contentTypeDescription="Create a new document." ma:contentTypeScope="" ma:versionID="c004ba18e9f59005887da688197793af">
  <xsd:schema xmlns:xsd="http://www.w3.org/2001/XMLSchema" xmlns:xs="http://www.w3.org/2001/XMLSchema" xmlns:p="http://schemas.microsoft.com/office/2006/metadata/properties" xmlns:ns2="76d23194-bb08-4a48-80a1-9b4c7a99bce8" xmlns:ns3="0f7d2aaa-4e66-42df-8a60-7f70dbb18ce3" targetNamespace="http://schemas.microsoft.com/office/2006/metadata/properties" ma:root="true" ma:fieldsID="ec62ebe74248e5fbee6b0c470581ff31" ns2:_="" ns3:_="">
    <xsd:import namespace="76d23194-bb08-4a48-80a1-9b4c7a99bce8"/>
    <xsd:import namespace="0f7d2aaa-4e66-42df-8a60-7f70dbb18ce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d23194-bb08-4a48-80a1-9b4c7a99bc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7d2aaa-4e66-42df-8a60-7f70dbb18ce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5A4DD7-0939-42B3-A910-295A5CE73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d23194-bb08-4a48-80a1-9b4c7a99bce8"/>
    <ds:schemaRef ds:uri="0f7d2aaa-4e66-42df-8a60-7f70dbb18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AF0D7C-FDCF-48CE-BD51-97985D670B7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E07A531-BAE9-408B-9F03-D932114F80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theme 2015 16x9</Template>
  <TotalTime>33</TotalTime>
  <Words>1217</Words>
  <Application>Microsoft Macintosh PowerPoint</Application>
  <PresentationFormat>On-screen Show (16:9)</PresentationFormat>
  <Paragraphs>133</Paragraphs>
  <Slides>9</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CiscoSansTT</vt:lpstr>
      <vt:lpstr>CiscoSansTT ExtraLight</vt:lpstr>
      <vt:lpstr>Blue theme 2015 16x9</vt:lpstr>
      <vt:lpstr>Meraki Port Shutdown Scheduler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PoV</dc:title>
  <dc:creator>Mariya Andonova (mandonov)</dc:creator>
  <cp:lastModifiedBy>Stien Vanderhallen (stienvan)</cp:lastModifiedBy>
  <cp:revision>20</cp:revision>
  <cp:lastPrinted>2016-04-29T20:31:14Z</cp:lastPrinted>
  <dcterms:created xsi:type="dcterms:W3CDTF">2019-06-10T07:47:01Z</dcterms:created>
  <dcterms:modified xsi:type="dcterms:W3CDTF">2022-07-25T06:57:21Z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0x0101003999C3734CCCED4CAA0F01E28189E4BA</vt:lpwstr>
  </property>
</Properties>
</file>